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media/image8.jpg" ContentType="image/png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2" r:id="rId1"/>
    <p:sldMasterId id="2147483826" r:id="rId2"/>
  </p:sldMasterIdLst>
  <p:notesMasterIdLst>
    <p:notesMasterId r:id="rId24"/>
  </p:notesMasterIdLst>
  <p:sldIdLst>
    <p:sldId id="256" r:id="rId3"/>
    <p:sldId id="275" r:id="rId4"/>
    <p:sldId id="276" r:id="rId5"/>
    <p:sldId id="269" r:id="rId6"/>
    <p:sldId id="277" r:id="rId7"/>
    <p:sldId id="278" r:id="rId8"/>
    <p:sldId id="279" r:id="rId9"/>
    <p:sldId id="281" r:id="rId10"/>
    <p:sldId id="282" r:id="rId11"/>
    <p:sldId id="283" r:id="rId12"/>
    <p:sldId id="284" r:id="rId13"/>
    <p:sldId id="285" r:id="rId14"/>
    <p:sldId id="268" r:id="rId15"/>
    <p:sldId id="286" r:id="rId16"/>
    <p:sldId id="287" r:id="rId17"/>
    <p:sldId id="288" r:id="rId18"/>
    <p:sldId id="289" r:id="rId19"/>
    <p:sldId id="290" r:id="rId20"/>
    <p:sldId id="291" r:id="rId21"/>
    <p:sldId id="264" r:id="rId22"/>
    <p:sldId id="292" r:id="rId2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Joey Wang" initials="JW" lastIdx="4" clrIdx="0">
    <p:extLst>
      <p:ext uri="{19B8F6BF-5375-455C-9EA6-DF929625EA0E}">
        <p15:presenceInfo xmlns:p15="http://schemas.microsoft.com/office/powerpoint/2012/main" userId="Joey Wang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中等深淺樣式 2 - 輔色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E9639D4-E3E2-4D34-9284-5A2195B3D0D7}" styleName="淺色樣式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5AB1C69-6EDB-4FF4-983F-18BD219EF322}" styleName="中等深淺樣式 2 - 輔色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93296810-A885-4BE3-A3E7-6D5BEEA58F35}" styleName="中等深淺樣式 2 - 輔色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8799B23B-EC83-4686-B30A-512413B5E67A}" styleName="淺色樣式 3 - 輔色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00A15C55-8517-42AA-B614-E9B94910E393}" styleName="中等深淺樣式 2 - 輔色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中等深淺樣式 2 - 輔色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5DA37D80-6434-44D0-A028-1B22A696006F}" styleName="淺色樣式 3 - 輔色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14" autoAdjust="0"/>
    <p:restoredTop sz="94660"/>
  </p:normalViewPr>
  <p:slideViewPr>
    <p:cSldViewPr snapToGrid="0">
      <p:cViewPr varScale="1">
        <p:scale>
          <a:sx n="108" d="100"/>
          <a:sy n="108" d="100"/>
        </p:scale>
        <p:origin x="71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commentAuthors" Target="commentAuthor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3537941-7041-4751-8F65-4B8CA4147460}" type="datetimeFigureOut">
              <a:rPr lang="zh-TW" altLang="en-US" smtClean="0"/>
              <a:t>2021/2/5</a:t>
            </a:fld>
            <a:endParaRPr lang="zh-TW" altLang="en-US"/>
          </a:p>
        </p:txBody>
      </p:sp>
      <p:sp>
        <p:nvSpPr>
          <p:cNvPr id="4" name="投影片影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TW" alt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BEB9CDF-591A-4B23-B26F-4B786B007DF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7404402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4530"/>
            <a:ext cx="9144000" cy="2387600"/>
          </a:xfr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zh-TW" altLang="en-US"/>
              <a:t>按一下以編輯母片子標題樣式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3A424-C923-4830-90E4-677D38680967}" type="datetimeFigureOut">
              <a:rPr lang="zh-TW" altLang="en-US" smtClean="0"/>
              <a:t>2021/2/5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EB41E7-9F60-4D35-AD6D-BF673756595B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2242336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3A424-C923-4830-90E4-677D38680967}" type="datetimeFigureOut">
              <a:rPr lang="zh-TW" altLang="en-US" smtClean="0"/>
              <a:t>2021/2/5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EB41E7-9F60-4D35-AD6D-BF673756595B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4846942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0362"/>
            <a:ext cx="2628900" cy="5811838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0362"/>
            <a:ext cx="7734300" cy="5811837"/>
          </a:xfrm>
        </p:spPr>
        <p:txBody>
          <a:bodyPr vert="eaVert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3A424-C923-4830-90E4-677D38680967}" type="datetimeFigureOut">
              <a:rPr lang="zh-TW" altLang="en-US" smtClean="0"/>
              <a:t>2021/2/5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EB41E7-9F60-4D35-AD6D-BF673756595B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75137769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標題投影片">
    <p:bg>
      <p:bgPr>
        <a:solidFill>
          <a:schemeClr val="bg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1872" y="758952"/>
            <a:ext cx="9418320" cy="4041648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7200" baseline="0">
                <a:solidFill>
                  <a:schemeClr val="tx1"/>
                </a:solidFill>
              </a:defRPr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61872" y="4800600"/>
            <a:ext cx="9418320" cy="1691640"/>
          </a:xfrm>
        </p:spPr>
        <p:txBody>
          <a:bodyPr>
            <a:normAutofit/>
          </a:bodyPr>
          <a:lstStyle>
            <a:lvl1pPr marL="0" indent="0" algn="l">
              <a:buNone/>
              <a:defRPr sz="2200" baseline="0">
                <a:solidFill>
                  <a:schemeClr val="tx1">
                    <a:lumMod val="75000"/>
                  </a:schemeClr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zh-TW" altLang="en-US"/>
              <a:t>按一下以編輯母片子標題樣式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50000"/>
                  </a:schemeClr>
                </a:solidFill>
              </a:defRPr>
            </a:lvl1pPr>
          </a:lstStyle>
          <a:p>
            <a:fld id="{A5E3A424-C923-4830-90E4-677D38680967}" type="datetimeFigureOut">
              <a:rPr lang="zh-TW" altLang="en-US" smtClean="0"/>
              <a:t>2021/2/5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6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65000"/>
                  </a:schemeClr>
                </a:solidFill>
              </a:defRPr>
            </a:lvl1pPr>
          </a:lstStyle>
          <a:p>
            <a:fld id="{6AEB41E7-9F60-4D35-AD6D-BF673756595B}" type="slidenum">
              <a:rPr lang="zh-TW" altLang="en-US" smtClean="0"/>
              <a:t>‹#›</a:t>
            </a:fld>
            <a:endParaRPr lang="zh-TW" altLang="en-US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25710163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3A424-C923-4830-90E4-677D38680967}" type="datetimeFigureOut">
              <a:rPr lang="zh-TW" altLang="en-US" smtClean="0"/>
              <a:t>2021/2/5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EB41E7-9F60-4D35-AD6D-BF673756595B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06537129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61872" y="758952"/>
            <a:ext cx="9418320" cy="4041648"/>
          </a:xfrm>
        </p:spPr>
        <p:txBody>
          <a:bodyPr anchor="b">
            <a:normAutofit/>
          </a:bodyPr>
          <a:lstStyle>
            <a:lvl1pPr>
              <a:lnSpc>
                <a:spcPct val="85000"/>
              </a:lnSpc>
              <a:defRPr sz="7200" b="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4800600"/>
            <a:ext cx="9418320" cy="1691640"/>
          </a:xfrm>
        </p:spPr>
        <p:txBody>
          <a:bodyPr anchor="t">
            <a:normAutofit/>
          </a:bodyPr>
          <a:lstStyle>
            <a:lvl1pPr marL="0" indent="0">
              <a:buNone/>
              <a:defRPr sz="2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3A424-C923-4830-90E4-677D38680967}" type="datetimeFigureOut">
              <a:rPr lang="zh-TW" altLang="en-US" smtClean="0"/>
              <a:t>2021/2/5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EB41E7-9F60-4D35-AD6D-BF673756595B}" type="slidenum">
              <a:rPr lang="zh-TW" altLang="en-US" smtClean="0"/>
              <a:t>‹#›</a:t>
            </a:fld>
            <a:endParaRPr lang="zh-TW" altLang="en-US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27252805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個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61872" y="1828800"/>
            <a:ext cx="4480560" cy="4351337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26480" y="1828800"/>
            <a:ext cx="4480560" cy="4351337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3A424-C923-4830-90E4-677D38680967}" type="datetimeFigureOut">
              <a:rPr lang="zh-TW" altLang="en-US" smtClean="0"/>
              <a:t>2021/2/5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EB41E7-9F60-4D35-AD6D-BF673756595B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03872510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1713655"/>
            <a:ext cx="4480560" cy="73152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61872" y="2507550"/>
            <a:ext cx="4480560" cy="366465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26480" y="1713655"/>
            <a:ext cx="4480560" cy="731520"/>
          </a:xfrm>
        </p:spPr>
        <p:txBody>
          <a:bodyPr anchor="b">
            <a:normAutofit/>
          </a:bodyPr>
          <a:lstStyle>
            <a:lvl1pPr marL="0" indent="0">
              <a:lnSpc>
                <a:spcPct val="95000"/>
              </a:lnSpc>
              <a:spcBef>
                <a:spcPts val="0"/>
              </a:spcBef>
              <a:buNone/>
              <a:defRPr lang="en-US" sz="2000" b="0" kern="12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2000"/>
              </a:spcBef>
              <a:buFontTx/>
              <a:buNone/>
            </a:pPr>
            <a:r>
              <a:rPr lang="zh-TW" altLang="en-US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26480" y="2507550"/>
            <a:ext cx="4480560" cy="366465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3A424-C923-4830-90E4-677D38680967}" type="datetimeFigureOut">
              <a:rPr lang="zh-TW" altLang="en-US" smtClean="0"/>
              <a:t>2021/2/5</a:t>
            </a:fld>
            <a:endParaRPr lang="zh-TW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EB41E7-9F60-4D35-AD6D-BF673756595B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79611457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3A424-C923-4830-90E4-677D38680967}" type="datetimeFigureOut">
              <a:rPr lang="zh-TW" altLang="en-US" smtClean="0"/>
              <a:t>2021/2/5</a:t>
            </a:fld>
            <a:endParaRPr lang="zh-TW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EB41E7-9F60-4D35-AD6D-BF673756595B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79877716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3A424-C923-4830-90E4-677D38680967}" type="datetimeFigureOut">
              <a:rPr lang="zh-TW" altLang="en-US" smtClean="0"/>
              <a:t>2021/2/5</a:t>
            </a:fld>
            <a:endParaRPr lang="zh-TW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EB41E7-9F60-4D35-AD6D-BF673756595B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01680226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輔助字幕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200400" cy="1600197"/>
          </a:xfrm>
        </p:spPr>
        <p:txBody>
          <a:bodyPr anchor="b">
            <a:normAutofit/>
          </a:bodyPr>
          <a:lstStyle>
            <a:lvl1pPr>
              <a:defRPr sz="3200" b="0" baseline="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04267" y="685800"/>
            <a:ext cx="6079066" cy="548640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99734"/>
            <a:ext cx="3200400" cy="3810001"/>
          </a:xfrm>
        </p:spPr>
        <p:txBody>
          <a:bodyPr>
            <a:normAutofit/>
          </a:bodyPr>
          <a:lstStyle>
            <a:lvl1pPr marL="0" indent="0">
              <a:lnSpc>
                <a:spcPct val="114000"/>
              </a:lnSpc>
              <a:spcBef>
                <a:spcPts val="800"/>
              </a:spcBef>
              <a:buNone/>
              <a:defRPr sz="13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3A424-C923-4830-90E4-677D38680967}" type="datetimeFigureOut">
              <a:rPr lang="zh-TW" altLang="en-US" smtClean="0"/>
              <a:t>2021/2/5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EB41E7-9F60-4D35-AD6D-BF673756595B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6040133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3A424-C923-4830-90E4-677D38680967}" type="datetimeFigureOut">
              <a:rPr lang="zh-TW" altLang="en-US" smtClean="0"/>
              <a:t>2021/2/5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EB41E7-9F60-4D35-AD6D-BF673756595B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78728313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輔助字幕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5105400"/>
            <a:ext cx="11292840" cy="17526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257800"/>
            <a:ext cx="9982200" cy="914400"/>
          </a:xfrm>
        </p:spPr>
        <p:txBody>
          <a:bodyPr anchor="b">
            <a:normAutofit/>
          </a:bodyPr>
          <a:lstStyle>
            <a:lvl1pPr>
              <a:defRPr sz="2800" b="0">
                <a:solidFill>
                  <a:schemeClr val="bg1"/>
                </a:solidFill>
              </a:defRPr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11292840" cy="5128923"/>
          </a:xfrm>
          <a:solidFill>
            <a:schemeClr val="accent1"/>
          </a:solidFill>
        </p:spPr>
        <p:txBody>
          <a:bodyPr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6108589"/>
            <a:ext cx="9982200" cy="597011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300">
                <a:solidFill>
                  <a:schemeClr val="bg1">
                    <a:lumMod val="8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3A424-C923-4830-90E4-677D38680967}" type="datetimeFigureOut">
              <a:rPr lang="zh-TW" altLang="en-US" smtClean="0"/>
              <a:t>2021/2/5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EB41E7-9F60-4D35-AD6D-BF673756595B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0454807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3A424-C923-4830-90E4-677D38680967}" type="datetimeFigureOut">
              <a:rPr lang="zh-TW" altLang="en-US" smtClean="0"/>
              <a:t>2021/2/5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EB41E7-9F60-4D35-AD6D-BF673756595B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88619314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48700" y="381000"/>
            <a:ext cx="2476500" cy="5897562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62000" y="381000"/>
            <a:ext cx="7734300" cy="5897562"/>
          </a:xfrm>
        </p:spPr>
        <p:txBody>
          <a:bodyPr vert="eaVert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3A424-C923-4830-90E4-677D38680967}" type="datetimeFigureOut">
              <a:rPr lang="zh-TW" altLang="en-US" smtClean="0"/>
              <a:t>2021/2/5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EB41E7-9F60-4D35-AD6D-BF673756595B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0304725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12423"/>
            <a:ext cx="10515600" cy="2851208"/>
          </a:xfrm>
        </p:spPr>
        <p:txBody>
          <a:bodyPr anchor="b">
            <a:normAutofit/>
          </a:bodyPr>
          <a:lstStyle>
            <a:lvl1pPr>
              <a:defRPr sz="6000" b="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52633"/>
            <a:ext cx="105156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3A424-C923-4830-90E4-677D38680967}" type="datetimeFigureOut">
              <a:rPr lang="zh-TW" altLang="en-US" smtClean="0"/>
              <a:t>2021/2/5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EB41E7-9F60-4D35-AD6D-BF673756595B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5541195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個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5127" y="1828800"/>
            <a:ext cx="5181600" cy="4351337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8800"/>
            <a:ext cx="5181600" cy="4351337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3A424-C923-4830-90E4-677D38680967}" type="datetimeFigureOut">
              <a:rPr lang="zh-TW" altLang="en-US" smtClean="0"/>
              <a:t>2021/2/5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EB41E7-9F60-4D35-AD6D-BF673756595B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525708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681850"/>
            <a:ext cx="515620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5127" y="2507550"/>
            <a:ext cx="5156200" cy="3680525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851"/>
            <a:ext cx="51816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7550"/>
            <a:ext cx="5181601" cy="3680525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3A424-C923-4830-90E4-677D38680967}" type="datetimeFigureOut">
              <a:rPr lang="zh-TW" altLang="en-US" smtClean="0"/>
              <a:t>2021/2/5</a:t>
            </a:fld>
            <a:endParaRPr lang="zh-TW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EB41E7-9F60-4D35-AD6D-BF673756595B}" type="slidenum">
              <a:rPr lang="zh-TW" altLang="en-US" smtClean="0"/>
              <a:t>‹#›</a:t>
            </a:fld>
            <a:endParaRPr lang="zh-TW" alt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76916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3A424-C923-4830-90E4-677D38680967}" type="datetimeFigureOut">
              <a:rPr lang="zh-TW" altLang="en-US" smtClean="0"/>
              <a:t>2021/2/5</a:t>
            </a:fld>
            <a:endParaRPr lang="zh-TW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EB41E7-9F60-4D35-AD6D-BF673756595B}" type="slidenum">
              <a:rPr lang="zh-TW" altLang="en-US" smtClean="0"/>
              <a:t>‹#›</a:t>
            </a:fld>
            <a:endParaRPr lang="zh-TW" alt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967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3A424-C923-4830-90E4-677D38680967}" type="datetimeFigureOut">
              <a:rPr lang="zh-TW" altLang="en-US" smtClean="0"/>
              <a:t>2021/2/5</a:t>
            </a:fld>
            <a:endParaRPr lang="zh-TW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EB41E7-9F60-4D35-AD6D-BF673756595B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7640052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輔助字幕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197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399"/>
            <a:ext cx="393192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3A424-C923-4830-90E4-677D38680967}" type="datetimeFigureOut">
              <a:rPr lang="zh-TW" altLang="en-US" smtClean="0"/>
              <a:t>2021/2/5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EB41E7-9F60-4D35-AD6D-BF673756595B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1632855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輔助字幕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20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400"/>
            <a:ext cx="393192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3A424-C923-4830-90E4-677D38680967}" type="datetimeFigureOut">
              <a:rPr lang="zh-TW" altLang="en-US" smtClean="0"/>
              <a:t>2021/2/5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EB41E7-9F60-4D35-AD6D-BF673756595B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542192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5127" y="365760"/>
            <a:ext cx="105156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828800"/>
            <a:ext cx="105156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A5E3A424-C923-4830-90E4-677D38680967}" type="datetimeFigureOut">
              <a:rPr lang="zh-TW" altLang="en-US" smtClean="0"/>
              <a:t>2021/2/5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7527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EB41E7-9F60-4D35-AD6D-BF673756595B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9538595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3" r:id="rId1"/>
    <p:sldLayoutId id="2147483744" r:id="rId2"/>
    <p:sldLayoutId id="2147483745" r:id="rId3"/>
    <p:sldLayoutId id="2147483746" r:id="rId4"/>
    <p:sldLayoutId id="2147483747" r:id="rId5"/>
    <p:sldLayoutId id="2147483748" r:id="rId6"/>
    <p:sldLayoutId id="2147483749" r:id="rId7"/>
    <p:sldLayoutId id="2147483750" r:id="rId8"/>
    <p:sldLayoutId id="2147483751" r:id="rId9"/>
    <p:sldLayoutId id="2147483752" r:id="rId10"/>
    <p:sldLayoutId id="214748375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 2" pitchFamily="18" charset="2"/>
        <a:buChar char="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1292840" y="0"/>
            <a:ext cx="914400" cy="685800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61872" y="365760"/>
            <a:ext cx="9692640" cy="132556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1828800"/>
            <a:ext cx="859536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10797542" y="998537"/>
            <a:ext cx="1904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 b="0">
                <a:solidFill>
                  <a:schemeClr val="tx2">
                    <a:lumMod val="20000"/>
                    <a:lumOff val="80000"/>
                  </a:schemeClr>
                </a:solidFill>
              </a:defRPr>
            </a:lvl1pPr>
          </a:lstStyle>
          <a:p>
            <a:fld id="{A5E3A424-C923-4830-90E4-677D38680967}" type="datetimeFigureOut">
              <a:rPr lang="zh-TW" altLang="en-US" smtClean="0"/>
              <a:t>2021/2/5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9959341" y="4046537"/>
            <a:ext cx="358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2">
                    <a:lumMod val="20000"/>
                    <a:lumOff val="80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292840" y="6172200"/>
            <a:ext cx="914400" cy="593725"/>
          </a:xfrm>
          <a:prstGeom prst="rect">
            <a:avLst/>
          </a:prstGeom>
        </p:spPr>
        <p:txBody>
          <a:bodyPr vert="horz" lIns="45720" tIns="45720" rIns="45720" bIns="45720" rtlCol="0" anchor="ctr">
            <a:normAutofit/>
          </a:bodyPr>
          <a:lstStyle>
            <a:lvl1pPr algn="ctr">
              <a:defRPr sz="360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fld id="{6AEB41E7-9F60-4D35-AD6D-BF673756595B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7613583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7" r:id="rId1"/>
    <p:sldLayoutId id="2147483828" r:id="rId2"/>
    <p:sldLayoutId id="2147483829" r:id="rId3"/>
    <p:sldLayoutId id="2147483830" r:id="rId4"/>
    <p:sldLayoutId id="2147483831" r:id="rId5"/>
    <p:sldLayoutId id="2147483832" r:id="rId6"/>
    <p:sldLayoutId id="2147483833" r:id="rId7"/>
    <p:sldLayoutId id="2147483834" r:id="rId8"/>
    <p:sldLayoutId id="2147483835" r:id="rId9"/>
    <p:sldLayoutId id="2147483836" r:id="rId10"/>
    <p:sldLayoutId id="2147483837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 spc="-5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5000"/>
        </a:lnSpc>
        <a:spcBef>
          <a:spcPts val="1400"/>
        </a:spcBef>
        <a:spcAft>
          <a:spcPts val="200"/>
        </a:spcAft>
        <a:buClr>
          <a:schemeClr val="accent1"/>
        </a:buClr>
        <a:buSzPct val="80000"/>
        <a:buFont typeface="Arial" pitchFamily="34" charset="0"/>
        <a:buChar char="•"/>
        <a:defRPr sz="1800" kern="1200" spc="1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jpeg"/><Relationship Id="rId3" Type="http://schemas.openxmlformats.org/officeDocument/2006/relationships/image" Target="../media/image8.jpg"/><Relationship Id="rId7" Type="http://schemas.openxmlformats.org/officeDocument/2006/relationships/image" Target="../media/image2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21.png"/><Relationship Id="rId5" Type="http://schemas.openxmlformats.org/officeDocument/2006/relationships/image" Target="../media/image20.jpg"/><Relationship Id="rId4" Type="http://schemas.openxmlformats.org/officeDocument/2006/relationships/image" Target="../media/image19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29.jpeg"/><Relationship Id="rId4" Type="http://schemas.openxmlformats.org/officeDocument/2006/relationships/image" Target="../media/image23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g"/><Relationship Id="rId2" Type="http://schemas.openxmlformats.org/officeDocument/2006/relationships/image" Target="../media/image30.jp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33.jpg"/><Relationship Id="rId5" Type="http://schemas.openxmlformats.org/officeDocument/2006/relationships/image" Target="../media/image32.jpg"/><Relationship Id="rId4" Type="http://schemas.openxmlformats.org/officeDocument/2006/relationships/image" Target="../media/image1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38.jpg"/><Relationship Id="rId5" Type="http://schemas.openxmlformats.org/officeDocument/2006/relationships/image" Target="../media/image37.jpg"/><Relationship Id="rId4" Type="http://schemas.openxmlformats.org/officeDocument/2006/relationships/image" Target="../media/image36.jp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g"/><Relationship Id="rId3" Type="http://schemas.openxmlformats.org/officeDocument/2006/relationships/image" Target="../media/image2.jpg"/><Relationship Id="rId7" Type="http://schemas.openxmlformats.org/officeDocument/2006/relationships/image" Target="../media/image6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5.jpg"/><Relationship Id="rId5" Type="http://schemas.openxmlformats.org/officeDocument/2006/relationships/image" Target="../media/image4.jpg"/><Relationship Id="rId4" Type="http://schemas.openxmlformats.org/officeDocument/2006/relationships/image" Target="../media/image3.jpeg"/><Relationship Id="rId9" Type="http://schemas.openxmlformats.org/officeDocument/2006/relationships/image" Target="../media/image8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8.jpg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8.jpg"/><Relationship Id="rId4" Type="http://schemas.openxmlformats.org/officeDocument/2006/relationships/image" Target="../media/image1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8.jpg"/><Relationship Id="rId4" Type="http://schemas.openxmlformats.org/officeDocument/2006/relationships/image" Target="../media/image1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7" Type="http://schemas.openxmlformats.org/officeDocument/2006/relationships/image" Target="../media/image1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1.jpg"/><Relationship Id="rId5" Type="http://schemas.openxmlformats.org/officeDocument/2006/relationships/image" Target="../media/image10.jpg"/><Relationship Id="rId4" Type="http://schemas.openxmlformats.org/officeDocument/2006/relationships/image" Target="../media/image9.jp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g"/><Relationship Id="rId3" Type="http://schemas.openxmlformats.org/officeDocument/2006/relationships/image" Target="../media/image12.jpg"/><Relationship Id="rId7" Type="http://schemas.openxmlformats.org/officeDocument/2006/relationships/image" Target="../media/image14.jp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3.jpg"/><Relationship Id="rId5" Type="http://schemas.openxmlformats.org/officeDocument/2006/relationships/image" Target="../media/image8.jpg"/><Relationship Id="rId4" Type="http://schemas.openxmlformats.org/officeDocument/2006/relationships/image" Target="../media/image1.jpg"/><Relationship Id="rId9" Type="http://schemas.openxmlformats.org/officeDocument/2006/relationships/image" Target="../media/image16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8.jpg"/><Relationship Id="rId4" Type="http://schemas.openxmlformats.org/officeDocument/2006/relationships/image" Target="../media/image1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1">
                <a:tint val="94000"/>
                <a:shade val="98000"/>
                <a:satMod val="130000"/>
                <a:lumMod val="102000"/>
              </a:schemeClr>
            </a:gs>
            <a:gs pos="100000">
              <a:schemeClr val="bg1">
                <a:tint val="98000"/>
                <a:shade val="78000"/>
                <a:satMod val="140000"/>
              </a:schemeClr>
            </a:gs>
          </a:gsLst>
          <a:path path="circle">
            <a:fillToRect l="100000" t="100000"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5" name="Rectangle 7">
            <a:extLst>
              <a:ext uri="{FF2B5EF4-FFF2-40B4-BE49-F238E27FC236}">
                <a16:creationId xmlns:a16="http://schemas.microsoft.com/office/drawing/2014/main" id="{95F83622-9C51-462D-849C-7930BC3F9B0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1406"/>
            <a:ext cx="12192000" cy="686081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標題 1">
            <a:extLst>
              <a:ext uri="{FF2B5EF4-FFF2-40B4-BE49-F238E27FC236}">
                <a16:creationId xmlns:a16="http://schemas.microsoft.com/office/drawing/2014/main" id="{C182EC48-A82D-42C5-B252-E924B0D215B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61872" y="758953"/>
            <a:ext cx="9418320" cy="2944084"/>
          </a:xfrm>
        </p:spPr>
        <p:txBody>
          <a:bodyPr>
            <a:normAutofit/>
          </a:bodyPr>
          <a:lstStyle/>
          <a:p>
            <a:pPr algn="ctr"/>
            <a:r>
              <a:rPr lang="zh-TW" altLang="en-US" sz="6600" b="1" dirty="0"/>
              <a:t>魚眼校正</a:t>
            </a:r>
          </a:p>
        </p:txBody>
      </p:sp>
      <p:sp>
        <p:nvSpPr>
          <p:cNvPr id="6" name="Rectangle 9">
            <a:extLst>
              <a:ext uri="{FF2B5EF4-FFF2-40B4-BE49-F238E27FC236}">
                <a16:creationId xmlns:a16="http://schemas.microsoft.com/office/drawing/2014/main" id="{DA797C01-AD12-4343-9A8C-6E992C1A425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4212709"/>
            <a:ext cx="12192000" cy="266906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094817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903BAEAF-BD12-4312-A326-0258D9C726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61872" y="365760"/>
            <a:ext cx="9692640" cy="85344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zh-TW" altLang="en-US" sz="3600" b="1" dirty="0"/>
              <a:t>垂直校正法 </a:t>
            </a:r>
            <a:r>
              <a:rPr lang="en-US" altLang="zh-TW" sz="3600" b="1" dirty="0"/>
              <a:t>–</a:t>
            </a:r>
            <a:r>
              <a:rPr lang="zh-TW" altLang="en-US" sz="3600" b="1" dirty="0"/>
              <a:t> 任意區域校正方法</a:t>
            </a:r>
            <a:endParaRPr lang="en-US" altLang="zh-TW" sz="3600" b="1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E192C90F-C3EE-41BF-A0BA-A8F7C88E3B9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61872" y="1435100"/>
            <a:ext cx="9692640" cy="4745037"/>
          </a:xfrm>
        </p:spPr>
        <p:txBody>
          <a:bodyPr>
            <a:normAutofit/>
          </a:bodyPr>
          <a:lstStyle/>
          <a:p>
            <a:r>
              <a:rPr lang="zh-TW" altLang="en-US" sz="2800" dirty="0"/>
              <a:t>此方法採用校正完的圖採取</a:t>
            </a:r>
            <a:r>
              <a:rPr lang="zh-TW" altLang="en-US" sz="2800" dirty="0">
                <a:solidFill>
                  <a:srgbClr val="FF0000"/>
                </a:solidFill>
              </a:rPr>
              <a:t>有效區域</a:t>
            </a:r>
            <a:r>
              <a:rPr lang="zh-TW" altLang="en-US" sz="2800" dirty="0"/>
              <a:t>當</a:t>
            </a:r>
            <a:r>
              <a:rPr lang="en-US" altLang="zh-TW" sz="2800" dirty="0"/>
              <a:t>ROI</a:t>
            </a:r>
            <a:r>
              <a:rPr lang="zh-TW" altLang="en-US" sz="2800" dirty="0"/>
              <a:t> 在</a:t>
            </a:r>
            <a:r>
              <a:rPr lang="zh-TW" altLang="en-US" sz="2800" dirty="0">
                <a:solidFill>
                  <a:srgbClr val="FF0000"/>
                </a:solidFill>
              </a:rPr>
              <a:t>以圓心作旋轉</a:t>
            </a:r>
            <a:r>
              <a:rPr lang="zh-TW" altLang="en-US" sz="2800" dirty="0"/>
              <a:t>和</a:t>
            </a:r>
            <a:r>
              <a:rPr lang="zh-TW" altLang="en-US" sz="2800" dirty="0">
                <a:solidFill>
                  <a:srgbClr val="FF0000"/>
                </a:solidFill>
              </a:rPr>
              <a:t>位移</a:t>
            </a:r>
            <a:r>
              <a:rPr lang="en-US" altLang="zh-TW" sz="2800" dirty="0"/>
              <a:t>ROI</a:t>
            </a:r>
            <a:r>
              <a:rPr lang="zh-TW" altLang="en-US" sz="2800" dirty="0"/>
              <a:t>來達到涵蓋整張魚眼照片</a:t>
            </a:r>
            <a:endParaRPr lang="en-US" altLang="zh-TW" sz="2800" dirty="0"/>
          </a:p>
          <a:p>
            <a:endParaRPr lang="en-US" altLang="zh-TW" sz="800" dirty="0"/>
          </a:p>
          <a:p>
            <a:r>
              <a:rPr lang="zh-TW" altLang="en-US" sz="2800" b="1" dirty="0"/>
              <a:t>何謂有效區域</a:t>
            </a:r>
            <a:r>
              <a:rPr lang="en-US" altLang="zh-TW" sz="2800" b="1" dirty="0"/>
              <a:t>:</a:t>
            </a:r>
            <a:r>
              <a:rPr lang="zh-TW" altLang="en-US" sz="2800" b="1" dirty="0"/>
              <a:t> </a:t>
            </a:r>
            <a:r>
              <a:rPr lang="zh-TW" altLang="en-US" sz="2800" dirty="0"/>
              <a:t>校正完後形變最不嚴重的部分</a:t>
            </a:r>
            <a:endParaRPr lang="en-US" altLang="zh-TW" sz="2800" dirty="0"/>
          </a:p>
        </p:txBody>
      </p:sp>
      <p:pic>
        <p:nvPicPr>
          <p:cNvPr id="11" name="圖片 10" descr="一張含有 坐, 紅色, 椅子, 籃 的圖片&#10;&#10;自動產生的描述">
            <a:extLst>
              <a:ext uri="{FF2B5EF4-FFF2-40B4-BE49-F238E27FC236}">
                <a16:creationId xmlns:a16="http://schemas.microsoft.com/office/drawing/2014/main" id="{12CC82EC-F2C8-492C-BC08-0E969F07069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3872884"/>
            <a:ext cx="2160000" cy="2160000"/>
          </a:xfrm>
          <a:prstGeom prst="rect">
            <a:avLst/>
          </a:prstGeom>
        </p:spPr>
      </p:pic>
      <p:pic>
        <p:nvPicPr>
          <p:cNvPr id="12" name="圖片 11" descr="一張含有 建築物, 綠色, 塔 的圖片&#10;&#10;自動產生的描述">
            <a:extLst>
              <a:ext uri="{FF2B5EF4-FFF2-40B4-BE49-F238E27FC236}">
                <a16:creationId xmlns:a16="http://schemas.microsoft.com/office/drawing/2014/main" id="{C06F83C4-09AE-4F06-A6DD-1FB4C827133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30038" y="3872884"/>
            <a:ext cx="2160000" cy="2160000"/>
          </a:xfrm>
          <a:prstGeom prst="rect">
            <a:avLst/>
          </a:prstGeom>
        </p:spPr>
      </p:pic>
      <p:sp>
        <p:nvSpPr>
          <p:cNvPr id="4" name="矩形 3">
            <a:extLst>
              <a:ext uri="{FF2B5EF4-FFF2-40B4-BE49-F238E27FC236}">
                <a16:creationId xmlns:a16="http://schemas.microsoft.com/office/drawing/2014/main" id="{F295CEF3-9470-421A-B435-44E7D7398C97}"/>
              </a:ext>
            </a:extLst>
          </p:cNvPr>
          <p:cNvSpPr/>
          <p:nvPr/>
        </p:nvSpPr>
        <p:spPr>
          <a:xfrm>
            <a:off x="6096001" y="4409789"/>
            <a:ext cx="2160000" cy="1109957"/>
          </a:xfrm>
          <a:prstGeom prst="rect">
            <a:avLst/>
          </a:prstGeom>
          <a:noFill/>
          <a:ln w="444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20" name="矩形 19">
            <a:extLst>
              <a:ext uri="{FF2B5EF4-FFF2-40B4-BE49-F238E27FC236}">
                <a16:creationId xmlns:a16="http://schemas.microsoft.com/office/drawing/2014/main" id="{9FAD8661-8B55-4A9F-803E-F44C56C67DE1}"/>
              </a:ext>
            </a:extLst>
          </p:cNvPr>
          <p:cNvSpPr/>
          <p:nvPr/>
        </p:nvSpPr>
        <p:spPr>
          <a:xfrm>
            <a:off x="3330038" y="4227018"/>
            <a:ext cx="2160000" cy="1408138"/>
          </a:xfrm>
          <a:prstGeom prst="rect">
            <a:avLst/>
          </a:prstGeom>
          <a:noFill/>
          <a:ln w="444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5" name="文字方塊 4">
            <a:extLst>
              <a:ext uri="{FF2B5EF4-FFF2-40B4-BE49-F238E27FC236}">
                <a16:creationId xmlns:a16="http://schemas.microsoft.com/office/drawing/2014/main" id="{8EFA028C-5A3A-468F-AF80-98A757217856}"/>
              </a:ext>
            </a:extLst>
          </p:cNvPr>
          <p:cNvSpPr txBox="1"/>
          <p:nvPr/>
        </p:nvSpPr>
        <p:spPr>
          <a:xfrm>
            <a:off x="5106482" y="6248784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dirty="0"/>
              <a:t>有效區域</a:t>
            </a:r>
          </a:p>
        </p:txBody>
      </p:sp>
    </p:spTree>
    <p:extLst>
      <p:ext uri="{BB962C8B-B14F-4D97-AF65-F5344CB8AC3E}">
        <p14:creationId xmlns:p14="http://schemas.microsoft.com/office/powerpoint/2010/main" val="247819121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903BAEAF-BD12-4312-A326-0258D9C726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61872" y="365760"/>
            <a:ext cx="9692640" cy="85344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zh-TW" altLang="en-US" sz="3600" b="1" dirty="0"/>
              <a:t>垂直校正法 </a:t>
            </a:r>
            <a:r>
              <a:rPr lang="en-US" altLang="zh-TW" sz="3600" b="1" dirty="0"/>
              <a:t>–</a:t>
            </a:r>
            <a:r>
              <a:rPr lang="zh-TW" altLang="en-US" sz="3600" b="1" dirty="0"/>
              <a:t> 任意區域校正方法</a:t>
            </a:r>
            <a:endParaRPr lang="en-US" altLang="zh-TW" sz="3600" b="1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E192C90F-C3EE-41BF-A0BA-A8F7C88E3B9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61872" y="1435100"/>
            <a:ext cx="9692640" cy="4745037"/>
          </a:xfrm>
        </p:spPr>
        <p:txBody>
          <a:bodyPr>
            <a:normAutofit/>
          </a:bodyPr>
          <a:lstStyle/>
          <a:p>
            <a:r>
              <a:rPr lang="en-US" altLang="zh-TW" sz="2800" b="1" dirty="0"/>
              <a:t>Sample code</a:t>
            </a:r>
            <a:r>
              <a:rPr lang="zh-TW" altLang="en-US" sz="2800" b="1" dirty="0"/>
              <a:t>程式重點</a:t>
            </a:r>
            <a:r>
              <a:rPr lang="en-US" altLang="zh-TW" sz="2800" b="1" dirty="0"/>
              <a:t>:</a:t>
            </a:r>
            <a:r>
              <a:rPr lang="zh-TW" altLang="en-US" sz="2800" b="1" dirty="0"/>
              <a:t> </a:t>
            </a:r>
            <a:endParaRPr lang="en-US" altLang="zh-TW" sz="2800" b="1" dirty="0"/>
          </a:p>
          <a:p>
            <a:r>
              <a:rPr lang="en-US" altLang="zh-TW" sz="2800" dirty="0"/>
              <a:t>106</a:t>
            </a:r>
            <a:r>
              <a:rPr lang="zh-TW" altLang="en-US" sz="2800" dirty="0"/>
              <a:t>行</a:t>
            </a:r>
            <a:r>
              <a:rPr lang="en-US" altLang="zh-TW" sz="2800" dirty="0"/>
              <a:t>:</a:t>
            </a:r>
            <a:r>
              <a:rPr lang="zh-TW" altLang="en-US" sz="2800" dirty="0"/>
              <a:t> </a:t>
            </a:r>
            <a:r>
              <a:rPr lang="en-US" altLang="zh-TW" sz="2800" dirty="0" err="1"/>
              <a:t>Rect</a:t>
            </a:r>
            <a:r>
              <a:rPr lang="en-US" altLang="zh-TW" sz="2800" dirty="0"/>
              <a:t> ROI(x, </a:t>
            </a:r>
            <a:r>
              <a:rPr lang="en-US" altLang="zh-TW" sz="2800" dirty="0" err="1"/>
              <a:t>inputFrame.rows</a:t>
            </a:r>
            <a:r>
              <a:rPr lang="en-US" altLang="zh-TW" sz="2800" dirty="0"/>
              <a:t> / 2-320, 480, 640);</a:t>
            </a:r>
          </a:p>
          <a:p>
            <a:endParaRPr lang="en-US" altLang="zh-TW" sz="800" dirty="0"/>
          </a:p>
          <a:p>
            <a:r>
              <a:rPr lang="zh-TW" altLang="en-US" sz="2800" b="1" dirty="0"/>
              <a:t>如何定義</a:t>
            </a:r>
            <a:r>
              <a:rPr lang="en-US" altLang="zh-TW" sz="2800" b="1" dirty="0"/>
              <a:t>ROI:</a:t>
            </a:r>
            <a:r>
              <a:rPr lang="en-US" altLang="zh-TW" sz="2800" dirty="0"/>
              <a:t> ROI</a:t>
            </a:r>
            <a:r>
              <a:rPr lang="zh-TW" altLang="en-US" sz="2800" dirty="0"/>
              <a:t>參數為</a:t>
            </a:r>
            <a:r>
              <a:rPr lang="en-US" altLang="zh-TW" sz="2800" dirty="0"/>
              <a:t>(</a:t>
            </a:r>
            <a:r>
              <a:rPr lang="zh-TW" altLang="en-US" sz="2800" dirty="0"/>
              <a:t>左上</a:t>
            </a:r>
            <a:r>
              <a:rPr lang="en-US" altLang="zh-TW" sz="2800" dirty="0"/>
              <a:t>x</a:t>
            </a:r>
            <a:r>
              <a:rPr lang="zh-TW" altLang="en-US" sz="2800" dirty="0"/>
              <a:t>點</a:t>
            </a:r>
            <a:r>
              <a:rPr lang="en-US" altLang="zh-TW" sz="2800" dirty="0"/>
              <a:t>,</a:t>
            </a:r>
            <a:r>
              <a:rPr lang="zh-TW" altLang="en-US" sz="2800" dirty="0"/>
              <a:t>左上</a:t>
            </a:r>
            <a:r>
              <a:rPr lang="en-US" altLang="zh-TW" sz="2800" dirty="0"/>
              <a:t>y</a:t>
            </a:r>
            <a:r>
              <a:rPr lang="zh-TW" altLang="en-US" sz="2800" dirty="0"/>
              <a:t>點</a:t>
            </a:r>
            <a:r>
              <a:rPr lang="en-US" altLang="zh-TW" sz="2800" dirty="0"/>
              <a:t>,</a:t>
            </a:r>
            <a:r>
              <a:rPr lang="zh-TW" altLang="en-US" sz="2800" dirty="0"/>
              <a:t>寬</a:t>
            </a:r>
            <a:r>
              <a:rPr lang="en-US" altLang="zh-TW" sz="2800" dirty="0"/>
              <a:t>,</a:t>
            </a:r>
            <a:r>
              <a:rPr lang="zh-TW" altLang="en-US" sz="2800" dirty="0"/>
              <a:t>長</a:t>
            </a:r>
            <a:r>
              <a:rPr lang="en-US" altLang="zh-TW" sz="2800" dirty="0"/>
              <a:t>)</a:t>
            </a:r>
          </a:p>
        </p:txBody>
      </p:sp>
      <p:pic>
        <p:nvPicPr>
          <p:cNvPr id="9" name="圖片 8" descr="一張含有 坐, 紅色, 椅子, 籃 的圖片&#10;&#10;自動產生的描述">
            <a:extLst>
              <a:ext uri="{FF2B5EF4-FFF2-40B4-BE49-F238E27FC236}">
                <a16:creationId xmlns:a16="http://schemas.microsoft.com/office/drawing/2014/main" id="{E6618555-E438-476F-AB35-EE24A615263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95674" y="4020137"/>
            <a:ext cx="2160000" cy="2160000"/>
          </a:xfrm>
          <a:prstGeom prst="rect">
            <a:avLst/>
          </a:prstGeom>
        </p:spPr>
      </p:pic>
      <p:sp>
        <p:nvSpPr>
          <p:cNvPr id="10" name="矩形 9">
            <a:extLst>
              <a:ext uri="{FF2B5EF4-FFF2-40B4-BE49-F238E27FC236}">
                <a16:creationId xmlns:a16="http://schemas.microsoft.com/office/drawing/2014/main" id="{BCEC9685-950A-4666-BF17-94138F711CAD}"/>
              </a:ext>
            </a:extLst>
          </p:cNvPr>
          <p:cNvSpPr/>
          <p:nvPr/>
        </p:nvSpPr>
        <p:spPr>
          <a:xfrm>
            <a:off x="4595675" y="4557042"/>
            <a:ext cx="2160000" cy="1109957"/>
          </a:xfrm>
          <a:prstGeom prst="rect">
            <a:avLst/>
          </a:prstGeom>
          <a:noFill/>
          <a:ln w="444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6" name="右大括弧 5">
            <a:extLst>
              <a:ext uri="{FF2B5EF4-FFF2-40B4-BE49-F238E27FC236}">
                <a16:creationId xmlns:a16="http://schemas.microsoft.com/office/drawing/2014/main" id="{0A1CD980-1793-40EB-AB0D-AC4B11DA4A83}"/>
              </a:ext>
            </a:extLst>
          </p:cNvPr>
          <p:cNvSpPr/>
          <p:nvPr/>
        </p:nvSpPr>
        <p:spPr>
          <a:xfrm>
            <a:off x="7270811" y="4029015"/>
            <a:ext cx="284086" cy="2160000"/>
          </a:xfrm>
          <a:prstGeom prst="rightBrace">
            <a:avLst/>
          </a:prstGeom>
          <a:ln w="2540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7" name="文字方塊 6">
            <a:extLst>
              <a:ext uri="{FF2B5EF4-FFF2-40B4-BE49-F238E27FC236}">
                <a16:creationId xmlns:a16="http://schemas.microsoft.com/office/drawing/2014/main" id="{24F38A5E-E9F6-443A-83A3-6CCBD3D1F6D8}"/>
              </a:ext>
            </a:extLst>
          </p:cNvPr>
          <p:cNvSpPr txBox="1"/>
          <p:nvPr/>
        </p:nvSpPr>
        <p:spPr>
          <a:xfrm>
            <a:off x="7675418" y="4924349"/>
            <a:ext cx="20826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b="1" dirty="0"/>
              <a:t>1280x1280</a:t>
            </a:r>
            <a:r>
              <a:rPr lang="zh-TW" altLang="en-US" b="1" dirty="0"/>
              <a:t>解析度</a:t>
            </a:r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id="{6676DD2D-5ACD-4AA1-A7EF-B37DFEEE7ABF}"/>
              </a:ext>
            </a:extLst>
          </p:cNvPr>
          <p:cNvSpPr/>
          <p:nvPr/>
        </p:nvSpPr>
        <p:spPr>
          <a:xfrm>
            <a:off x="4595673" y="4557042"/>
            <a:ext cx="872972" cy="1109957"/>
          </a:xfrm>
          <a:prstGeom prst="rect">
            <a:avLst/>
          </a:prstGeom>
          <a:solidFill>
            <a:srgbClr val="00B0F0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cxnSp>
        <p:nvCxnSpPr>
          <p:cNvPr id="14" name="直線單箭頭接點 13">
            <a:extLst>
              <a:ext uri="{FF2B5EF4-FFF2-40B4-BE49-F238E27FC236}">
                <a16:creationId xmlns:a16="http://schemas.microsoft.com/office/drawing/2014/main" id="{119B4841-1D3A-45E5-9A60-51E44BD07B82}"/>
              </a:ext>
            </a:extLst>
          </p:cNvPr>
          <p:cNvCxnSpPr>
            <a:cxnSpLocks/>
            <a:stCxn id="8" idx="1"/>
          </p:cNvCxnSpPr>
          <p:nvPr/>
        </p:nvCxnSpPr>
        <p:spPr>
          <a:xfrm flipH="1" flipV="1">
            <a:off x="3835155" y="5095783"/>
            <a:ext cx="760518" cy="16238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文字方塊 15">
            <a:extLst>
              <a:ext uri="{FF2B5EF4-FFF2-40B4-BE49-F238E27FC236}">
                <a16:creationId xmlns:a16="http://schemas.microsoft.com/office/drawing/2014/main" id="{6F94EC4D-57EB-4CB8-8119-9DFE04707A88}"/>
              </a:ext>
            </a:extLst>
          </p:cNvPr>
          <p:cNvSpPr txBox="1"/>
          <p:nvPr/>
        </p:nvSpPr>
        <p:spPr>
          <a:xfrm>
            <a:off x="2700011" y="4772617"/>
            <a:ext cx="112402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TW" b="1" dirty="0"/>
              <a:t>ROI</a:t>
            </a:r>
          </a:p>
          <a:p>
            <a:pPr algn="ctr"/>
            <a:r>
              <a:rPr lang="en-US" altLang="zh-TW" b="1" dirty="0"/>
              <a:t>480x640</a:t>
            </a:r>
            <a:endParaRPr lang="zh-TW" altLang="en-US" b="1" dirty="0"/>
          </a:p>
        </p:txBody>
      </p:sp>
    </p:spTree>
    <p:extLst>
      <p:ext uri="{BB962C8B-B14F-4D97-AF65-F5344CB8AC3E}">
        <p14:creationId xmlns:p14="http://schemas.microsoft.com/office/powerpoint/2010/main" val="352259371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903BAEAF-BD12-4312-A326-0258D9C726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61872" y="365760"/>
            <a:ext cx="9692640" cy="85344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zh-TW" altLang="en-US" sz="3600" b="1" dirty="0"/>
              <a:t>垂直校正法 </a:t>
            </a:r>
            <a:r>
              <a:rPr lang="en-US" altLang="zh-TW" sz="3600" b="1" dirty="0"/>
              <a:t>–</a:t>
            </a:r>
            <a:r>
              <a:rPr lang="zh-TW" altLang="en-US" sz="3600" b="1" dirty="0"/>
              <a:t> 任意區域校正方法</a:t>
            </a:r>
            <a:endParaRPr lang="en-US" altLang="zh-TW" sz="3600" b="1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E192C90F-C3EE-41BF-A0BA-A8F7C88E3B9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61872" y="1435100"/>
            <a:ext cx="9692640" cy="4745037"/>
          </a:xfrm>
        </p:spPr>
        <p:txBody>
          <a:bodyPr>
            <a:normAutofit/>
          </a:bodyPr>
          <a:lstStyle/>
          <a:p>
            <a:r>
              <a:rPr lang="en-US" altLang="zh-TW" sz="2800" b="1" dirty="0"/>
              <a:t>Sample code</a:t>
            </a:r>
            <a:r>
              <a:rPr lang="zh-TW" altLang="en-US" sz="2800" b="1" dirty="0"/>
              <a:t>程式重點</a:t>
            </a:r>
            <a:r>
              <a:rPr lang="en-US" altLang="zh-TW" sz="2800" b="1" dirty="0"/>
              <a:t>:</a:t>
            </a:r>
            <a:r>
              <a:rPr lang="zh-TW" altLang="en-US" sz="2800" b="1" dirty="0"/>
              <a:t> </a:t>
            </a:r>
            <a:endParaRPr lang="en-US" altLang="zh-TW" sz="2800" b="1" dirty="0"/>
          </a:p>
          <a:p>
            <a:r>
              <a:rPr lang="en-US" altLang="zh-TW" sz="2800" dirty="0"/>
              <a:t>101</a:t>
            </a:r>
            <a:r>
              <a:rPr lang="zh-TW" altLang="en-US" sz="2800" dirty="0"/>
              <a:t>行</a:t>
            </a:r>
            <a:r>
              <a:rPr lang="en-US" altLang="zh-TW" sz="2800" dirty="0"/>
              <a:t>:</a:t>
            </a:r>
            <a:r>
              <a:rPr lang="zh-TW" altLang="en-US" sz="2800" dirty="0"/>
              <a:t> </a:t>
            </a:r>
            <a:r>
              <a:rPr lang="en-US" altLang="zh-TW" sz="2800" dirty="0"/>
              <a:t>float theta = 4.07;</a:t>
            </a:r>
          </a:p>
          <a:p>
            <a:r>
              <a:rPr lang="en-US" altLang="zh-TW" sz="2800" dirty="0"/>
              <a:t>131</a:t>
            </a:r>
            <a:r>
              <a:rPr lang="zh-TW" altLang="en-US" sz="2800" dirty="0"/>
              <a:t>行</a:t>
            </a:r>
            <a:r>
              <a:rPr lang="en-US" altLang="zh-TW" sz="2800" dirty="0"/>
              <a:t>:</a:t>
            </a:r>
            <a:r>
              <a:rPr lang="zh-TW" altLang="en-US" sz="2800" dirty="0"/>
              <a:t> </a:t>
            </a:r>
            <a:r>
              <a:rPr lang="en-US" altLang="zh-TW" sz="2800" dirty="0"/>
              <a:t>theta = theta + 0.01;</a:t>
            </a:r>
          </a:p>
          <a:p>
            <a:endParaRPr lang="en-US" altLang="zh-TW" sz="800" dirty="0"/>
          </a:p>
          <a:p>
            <a:r>
              <a:rPr lang="zh-TW" altLang="en-US" sz="2800" dirty="0"/>
              <a:t>旋轉參數 單位為</a:t>
            </a:r>
            <a:r>
              <a:rPr lang="en-US" altLang="zh-TW" sz="2800" dirty="0"/>
              <a:t>PI</a:t>
            </a:r>
          </a:p>
        </p:txBody>
      </p:sp>
      <p:pic>
        <p:nvPicPr>
          <p:cNvPr id="5" name="圖片 4">
            <a:extLst>
              <a:ext uri="{FF2B5EF4-FFF2-40B4-BE49-F238E27FC236}">
                <a16:creationId xmlns:a16="http://schemas.microsoft.com/office/drawing/2014/main" id="{388BD949-CE1A-40FC-9C84-0A5CE07FD9A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67898" y="3288145"/>
            <a:ext cx="3126133" cy="33389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738384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903BAEAF-BD12-4312-A326-0258D9C726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61872" y="365760"/>
            <a:ext cx="9692640" cy="853440"/>
          </a:xfrm>
        </p:spPr>
        <p:txBody>
          <a:bodyPr>
            <a:normAutofit/>
          </a:bodyPr>
          <a:lstStyle/>
          <a:p>
            <a:r>
              <a:rPr lang="zh-TW" altLang="en-US" sz="3600" b="1" dirty="0"/>
              <a:t>垂直校正法 </a:t>
            </a:r>
            <a:r>
              <a:rPr lang="en-US" altLang="zh-TW" sz="3600" b="1" dirty="0"/>
              <a:t>–</a:t>
            </a:r>
            <a:r>
              <a:rPr lang="zh-TW" altLang="en-US" sz="3600" b="1" dirty="0"/>
              <a:t> 任意區域校正方法</a:t>
            </a:r>
            <a:endParaRPr lang="en-US" altLang="zh-TW" sz="3600" b="1" dirty="0"/>
          </a:p>
        </p:txBody>
      </p:sp>
      <p:pic>
        <p:nvPicPr>
          <p:cNvPr id="8" name="圖片 7">
            <a:extLst>
              <a:ext uri="{FF2B5EF4-FFF2-40B4-BE49-F238E27FC236}">
                <a16:creationId xmlns:a16="http://schemas.microsoft.com/office/drawing/2014/main" id="{0DE38A20-5022-4617-BBAC-214DBFAEDFB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29096" y="1649666"/>
            <a:ext cx="6866317" cy="45558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661493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903BAEAF-BD12-4312-A326-0258D9C726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61872" y="365760"/>
            <a:ext cx="9692640" cy="85344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zh-TW" altLang="en-US" sz="3600" b="1" dirty="0"/>
              <a:t>其他校正法</a:t>
            </a:r>
            <a:endParaRPr lang="en-US" altLang="zh-TW" sz="3600" b="1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E192C90F-C3EE-41BF-A0BA-A8F7C88E3B9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61872" y="1435100"/>
            <a:ext cx="9692640" cy="4745037"/>
          </a:xfrm>
        </p:spPr>
        <p:txBody>
          <a:bodyPr>
            <a:normAutofit/>
          </a:bodyPr>
          <a:lstStyle/>
          <a:p>
            <a:r>
              <a:rPr lang="zh-TW" altLang="en-US" sz="2800" dirty="0"/>
              <a:t>特殊校正方法</a:t>
            </a:r>
            <a:endParaRPr lang="en-US" altLang="zh-TW" sz="2800" dirty="0"/>
          </a:p>
        </p:txBody>
      </p:sp>
      <p:graphicFrame>
        <p:nvGraphicFramePr>
          <p:cNvPr id="24" name="表格 26">
            <a:extLst>
              <a:ext uri="{FF2B5EF4-FFF2-40B4-BE49-F238E27FC236}">
                <a16:creationId xmlns:a16="http://schemas.microsoft.com/office/drawing/2014/main" id="{7FCB141B-AC92-49A3-AE94-7225C6A44DB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57450080"/>
              </p:ext>
            </p:extLst>
          </p:nvPr>
        </p:nvGraphicFramePr>
        <p:xfrm>
          <a:off x="71021" y="2716010"/>
          <a:ext cx="11150352" cy="4004386"/>
        </p:xfrm>
        <a:graphic>
          <a:graphicData uri="http://schemas.openxmlformats.org/drawingml/2006/table">
            <a:tbl>
              <a:tblPr firstRow="1" bandRow="1">
                <a:tableStyleId>{5DA37D80-6434-44D0-A028-1B22A696006F}</a:tableStyleId>
              </a:tblPr>
              <a:tblGrid>
                <a:gridCol w="2787588">
                  <a:extLst>
                    <a:ext uri="{9D8B030D-6E8A-4147-A177-3AD203B41FA5}">
                      <a16:colId xmlns:a16="http://schemas.microsoft.com/office/drawing/2014/main" val="3555755480"/>
                    </a:ext>
                  </a:extLst>
                </a:gridCol>
                <a:gridCol w="2787588">
                  <a:extLst>
                    <a:ext uri="{9D8B030D-6E8A-4147-A177-3AD203B41FA5}">
                      <a16:colId xmlns:a16="http://schemas.microsoft.com/office/drawing/2014/main" val="3517311290"/>
                    </a:ext>
                  </a:extLst>
                </a:gridCol>
                <a:gridCol w="2787588">
                  <a:extLst>
                    <a:ext uri="{9D8B030D-6E8A-4147-A177-3AD203B41FA5}">
                      <a16:colId xmlns:a16="http://schemas.microsoft.com/office/drawing/2014/main" val="3837547989"/>
                    </a:ext>
                  </a:extLst>
                </a:gridCol>
                <a:gridCol w="2787588">
                  <a:extLst>
                    <a:ext uri="{9D8B030D-6E8A-4147-A177-3AD203B41FA5}">
                      <a16:colId xmlns:a16="http://schemas.microsoft.com/office/drawing/2014/main" val="4052228883"/>
                    </a:ext>
                  </a:extLst>
                </a:gridCol>
              </a:tblGrid>
              <a:tr h="787104">
                <a:tc>
                  <a:txBody>
                    <a:bodyPr/>
                    <a:lstStyle/>
                    <a:p>
                      <a:pPr algn="ctr"/>
                      <a:r>
                        <a:rPr lang="en-US" altLang="zh-TW" dirty="0"/>
                        <a:t>Origin</a:t>
                      </a:r>
                      <a:endParaRPr lang="zh-TW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8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Panoramic</a:t>
                      </a:r>
                      <a:endParaRPr lang="zh-TW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800" b="1" dirty="0"/>
                        <a:t>3D Perspective</a:t>
                      </a:r>
                      <a:endParaRPr lang="zh-TW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800" dirty="0"/>
                        <a:t>Equirectangular</a:t>
                      </a:r>
                      <a:r>
                        <a:rPr lang="zh-TW" altLang="en-US" sz="1800" dirty="0"/>
                        <a:t> </a:t>
                      </a:r>
                      <a:r>
                        <a:rPr lang="en-US" altLang="zh-TW" sz="1800" dirty="0"/>
                        <a:t>to Perspective</a:t>
                      </a:r>
                      <a:endParaRPr lang="zh-TW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478150387"/>
                  </a:ext>
                </a:extLst>
              </a:tr>
              <a:tr h="1608641">
                <a:tc>
                  <a:txBody>
                    <a:bodyPr/>
                    <a:lstStyle/>
                    <a:p>
                      <a:pPr algn="ctr"/>
                      <a:endParaRPr lang="zh-TW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TW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TW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TW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63856052"/>
                  </a:ext>
                </a:extLst>
              </a:tr>
              <a:tr h="1608641">
                <a:tc>
                  <a:txBody>
                    <a:bodyPr/>
                    <a:lstStyle/>
                    <a:p>
                      <a:pPr algn="ctr"/>
                      <a:endParaRPr lang="zh-TW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TW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altLang="zh-TW" sz="1800" dirty="0"/>
                        <a:t>Project the 2D image</a:t>
                      </a:r>
                      <a:r>
                        <a:rPr lang="zh-TW" altLang="en-US" sz="1800" dirty="0"/>
                        <a:t> </a:t>
                      </a:r>
                      <a:r>
                        <a:rPr lang="en-US" altLang="zh-TW" sz="1800" dirty="0"/>
                        <a:t>to a 3D</a:t>
                      </a:r>
                      <a:r>
                        <a:rPr lang="zh-TW" altLang="en-US" sz="1800" dirty="0"/>
                        <a:t> </a:t>
                      </a:r>
                      <a:r>
                        <a:rPr lang="en-US" altLang="zh-TW" sz="1800" dirty="0"/>
                        <a:t>hemisphere.</a:t>
                      </a:r>
                    </a:p>
                    <a:p>
                      <a:pPr marL="0" indent="0">
                        <a:buNone/>
                      </a:pPr>
                      <a:endParaRPr lang="en-US" altLang="zh-TW" sz="800" dirty="0"/>
                    </a:p>
                    <a:p>
                      <a:pPr marL="0" indent="0">
                        <a:buNone/>
                      </a:pPr>
                      <a:r>
                        <a:rPr lang="en-US" altLang="zh-TW" sz="1800" dirty="0"/>
                        <a:t>Project regional points to a 2D tangent plane.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TW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205219074"/>
                  </a:ext>
                </a:extLst>
              </a:tr>
            </a:tbl>
          </a:graphicData>
        </a:graphic>
      </p:graphicFrame>
      <p:pic>
        <p:nvPicPr>
          <p:cNvPr id="25" name="圖片 24" descr="一張含有 風扇, 握住, 傘, 坐 的圖片&#10;&#10;自動產生的描述">
            <a:extLst>
              <a:ext uri="{FF2B5EF4-FFF2-40B4-BE49-F238E27FC236}">
                <a16:creationId xmlns:a16="http://schemas.microsoft.com/office/drawing/2014/main" id="{C24DAD7F-F6ED-40EF-ADA5-3FAF893C43F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9263" y="3595820"/>
            <a:ext cx="1440000" cy="1440000"/>
          </a:xfrm>
          <a:prstGeom prst="rect">
            <a:avLst/>
          </a:prstGeom>
        </p:spPr>
      </p:pic>
      <p:pic>
        <p:nvPicPr>
          <p:cNvPr id="32" name="圖片 31" descr="一張含有 室內, 尋找, 相片, 風景 的圖片&#10;&#10;自動產生的描述">
            <a:extLst>
              <a:ext uri="{FF2B5EF4-FFF2-40B4-BE49-F238E27FC236}">
                <a16:creationId xmlns:a16="http://schemas.microsoft.com/office/drawing/2014/main" id="{407D2707-7809-4FC4-AD10-F0E3EB29FAE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9263" y="5204508"/>
            <a:ext cx="1440000" cy="1440000"/>
          </a:xfrm>
          <a:prstGeom prst="rect">
            <a:avLst/>
          </a:prstGeom>
        </p:spPr>
      </p:pic>
      <p:pic>
        <p:nvPicPr>
          <p:cNvPr id="33" name="圖片 32" descr="一張含有 室內, 水, 大, 風景 的圖片&#10;&#10;自動產生的描述">
            <a:extLst>
              <a:ext uri="{FF2B5EF4-FFF2-40B4-BE49-F238E27FC236}">
                <a16:creationId xmlns:a16="http://schemas.microsoft.com/office/drawing/2014/main" id="{82F1CA21-22A8-4397-98E7-98E29EB8AD0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04676" y="5682116"/>
            <a:ext cx="2700000" cy="429756"/>
          </a:xfrm>
          <a:prstGeom prst="rect">
            <a:avLst/>
          </a:prstGeom>
        </p:spPr>
      </p:pic>
      <p:pic>
        <p:nvPicPr>
          <p:cNvPr id="34" name="圖片 33" descr="一張含有 水, 男人, 吉他, 大 的圖片&#10;&#10;自動產生的描述">
            <a:extLst>
              <a:ext uri="{FF2B5EF4-FFF2-40B4-BE49-F238E27FC236}">
                <a16:creationId xmlns:a16="http://schemas.microsoft.com/office/drawing/2014/main" id="{5E1C1354-30F5-4BE3-BAD9-5CA8CC974BC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04676" y="4087119"/>
            <a:ext cx="2700000" cy="429938"/>
          </a:xfrm>
          <a:prstGeom prst="rect">
            <a:avLst/>
          </a:prstGeom>
        </p:spPr>
      </p:pic>
      <p:pic>
        <p:nvPicPr>
          <p:cNvPr id="35" name="圖片 34">
            <a:extLst>
              <a:ext uri="{FF2B5EF4-FFF2-40B4-BE49-F238E27FC236}">
                <a16:creationId xmlns:a16="http://schemas.microsoft.com/office/drawing/2014/main" id="{986573B4-451E-4856-97A9-8682EE3B9C4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265229" y="3582088"/>
            <a:ext cx="1705963" cy="1440000"/>
          </a:xfrm>
          <a:prstGeom prst="rect">
            <a:avLst/>
          </a:prstGeom>
        </p:spPr>
      </p:pic>
      <p:pic>
        <p:nvPicPr>
          <p:cNvPr id="36" name="圖片 35" descr="一張含有 螢幕, 監視器 的圖片&#10;&#10;自動產生的描述">
            <a:extLst>
              <a:ext uri="{FF2B5EF4-FFF2-40B4-BE49-F238E27FC236}">
                <a16:creationId xmlns:a16="http://schemas.microsoft.com/office/drawing/2014/main" id="{6E5DE594-899E-4B52-B7A3-5BDE9257514D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73106" y="3657137"/>
            <a:ext cx="1719029" cy="1289902"/>
          </a:xfrm>
          <a:prstGeom prst="rect">
            <a:avLst/>
          </a:prstGeom>
        </p:spPr>
      </p:pic>
      <p:pic>
        <p:nvPicPr>
          <p:cNvPr id="37" name="圖片 36" descr="一張含有 貓, 食物 的圖片&#10;&#10;自動產生的描述">
            <a:extLst>
              <a:ext uri="{FF2B5EF4-FFF2-40B4-BE49-F238E27FC236}">
                <a16:creationId xmlns:a16="http://schemas.microsoft.com/office/drawing/2014/main" id="{122EA3F3-46FF-48EE-BBB0-B20C7FA0AD32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72266" y="5279557"/>
            <a:ext cx="1719869" cy="12899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436411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903BAEAF-BD12-4312-A326-0258D9C726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61872" y="365760"/>
            <a:ext cx="9692640" cy="85344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600" b="1" dirty="0"/>
              <a:t>6.</a:t>
            </a:r>
            <a:r>
              <a:rPr lang="zh-TW" altLang="en-US" sz="3600" b="1" dirty="0"/>
              <a:t> 其他校正法 </a:t>
            </a:r>
            <a:r>
              <a:rPr lang="en-US" altLang="zh-TW" sz="3600" b="1" dirty="0"/>
              <a:t>-</a:t>
            </a:r>
            <a:r>
              <a:rPr lang="zh-TW" altLang="en-US" sz="3600" b="1" dirty="0"/>
              <a:t> </a:t>
            </a:r>
            <a:r>
              <a:rPr lang="en-US" altLang="zh-TW" sz="36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Panoramic</a:t>
            </a:r>
            <a:endParaRPr lang="en-US" altLang="zh-TW" sz="3600" b="1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E192C90F-C3EE-41BF-A0BA-A8F7C88E3B9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61872" y="1435100"/>
            <a:ext cx="9692640" cy="4745037"/>
          </a:xfrm>
        </p:spPr>
        <p:txBody>
          <a:bodyPr>
            <a:normAutofit/>
          </a:bodyPr>
          <a:lstStyle/>
          <a:p>
            <a:r>
              <a:rPr lang="zh-TW" altLang="en-US" sz="2800" b="1" dirty="0"/>
              <a:t>優點</a:t>
            </a:r>
            <a:r>
              <a:rPr lang="en-US" altLang="zh-TW" sz="2800" b="1" dirty="0"/>
              <a:t>:</a:t>
            </a:r>
            <a:r>
              <a:rPr lang="zh-TW" altLang="en-US" sz="2800" dirty="0"/>
              <a:t> 可展開成全景展開圖</a:t>
            </a:r>
            <a:endParaRPr lang="en-US" altLang="zh-TW" sz="2800" dirty="0"/>
          </a:p>
          <a:p>
            <a:r>
              <a:rPr lang="zh-TW" altLang="en-US" sz="2800" b="1" dirty="0"/>
              <a:t>缺點</a:t>
            </a:r>
            <a:r>
              <a:rPr lang="en-US" altLang="zh-TW" sz="2800" b="1" dirty="0"/>
              <a:t>:</a:t>
            </a:r>
            <a:r>
              <a:rPr lang="zh-TW" altLang="en-US" sz="2800" dirty="0"/>
              <a:t> 越</a:t>
            </a:r>
            <a:r>
              <a:rPr lang="zh-TW" altLang="en-US" sz="2800" dirty="0">
                <a:solidFill>
                  <a:srgbClr val="FF0000"/>
                </a:solidFill>
              </a:rPr>
              <a:t>靠近圓心部分展開後形變越嚴重</a:t>
            </a:r>
            <a:r>
              <a:rPr lang="zh-TW" altLang="en-US" sz="2800" dirty="0"/>
              <a:t> 可使用的區域有限</a:t>
            </a:r>
            <a:endParaRPr lang="en-US" altLang="zh-TW" sz="2800" dirty="0">
              <a:solidFill>
                <a:srgbClr val="FF0000"/>
              </a:solidFill>
            </a:endParaRPr>
          </a:p>
        </p:txBody>
      </p:sp>
      <p:pic>
        <p:nvPicPr>
          <p:cNvPr id="12" name="圖片 11" descr="一張含有 室內, 水, 大, 風景 的圖片&#10;&#10;自動產生的描述">
            <a:extLst>
              <a:ext uri="{FF2B5EF4-FFF2-40B4-BE49-F238E27FC236}">
                <a16:creationId xmlns:a16="http://schemas.microsoft.com/office/drawing/2014/main" id="{923CBE4B-1C78-4E96-9A6E-8A4D0DDF619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6606" y="5170125"/>
            <a:ext cx="7200000" cy="1146013"/>
          </a:xfrm>
          <a:prstGeom prst="rect">
            <a:avLst/>
          </a:prstGeom>
        </p:spPr>
      </p:pic>
      <p:pic>
        <p:nvPicPr>
          <p:cNvPr id="13" name="圖片 12" descr="一張含有 水, 男人, 吉他, 大 的圖片&#10;&#10;自動產生的描述">
            <a:extLst>
              <a:ext uri="{FF2B5EF4-FFF2-40B4-BE49-F238E27FC236}">
                <a16:creationId xmlns:a16="http://schemas.microsoft.com/office/drawing/2014/main" id="{9B569EE6-2042-4262-9D1F-7C7C3ADBC98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6606" y="3171548"/>
            <a:ext cx="7200000" cy="1146516"/>
          </a:xfrm>
          <a:prstGeom prst="rect">
            <a:avLst/>
          </a:prstGeom>
        </p:spPr>
      </p:pic>
      <p:sp>
        <p:nvSpPr>
          <p:cNvPr id="14" name="箭號: 向右 13">
            <a:extLst>
              <a:ext uri="{FF2B5EF4-FFF2-40B4-BE49-F238E27FC236}">
                <a16:creationId xmlns:a16="http://schemas.microsoft.com/office/drawing/2014/main" id="{F38EAEC1-C75D-485E-B8DC-2FA4754D5ED4}"/>
              </a:ext>
            </a:extLst>
          </p:cNvPr>
          <p:cNvSpPr/>
          <p:nvPr/>
        </p:nvSpPr>
        <p:spPr>
          <a:xfrm rot="5400000">
            <a:off x="5652419" y="4565036"/>
            <a:ext cx="408373" cy="346229"/>
          </a:xfrm>
          <a:prstGeom prst="rightArrow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70957721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903BAEAF-BD12-4312-A326-0258D9C726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61872" y="365760"/>
            <a:ext cx="9692640" cy="853440"/>
          </a:xfrm>
        </p:spPr>
        <p:txBody>
          <a:bodyPr>
            <a:normAutofit/>
          </a:bodyPr>
          <a:lstStyle/>
          <a:p>
            <a:r>
              <a:rPr lang="en-US" altLang="zh-TW" sz="3600" b="1" dirty="0"/>
              <a:t>7.</a:t>
            </a:r>
            <a:r>
              <a:rPr lang="zh-TW" altLang="en-US" sz="3600" b="1" dirty="0"/>
              <a:t> 其他校正法 </a:t>
            </a:r>
            <a:r>
              <a:rPr lang="en-US" altLang="zh-TW" sz="3600" b="1" dirty="0"/>
              <a:t>-</a:t>
            </a:r>
            <a:r>
              <a:rPr lang="zh-TW" altLang="en-US" sz="3600" b="1" dirty="0"/>
              <a:t> </a:t>
            </a:r>
            <a:r>
              <a:rPr lang="en-US" altLang="zh-TW" sz="3600" b="1" dirty="0"/>
              <a:t>3D Perspective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E192C90F-C3EE-41BF-A0BA-A8F7C88E3B9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61872" y="1435100"/>
            <a:ext cx="9692640" cy="4745037"/>
          </a:xfrm>
        </p:spPr>
        <p:txBody>
          <a:bodyPr>
            <a:normAutofit/>
          </a:bodyPr>
          <a:lstStyle/>
          <a:p>
            <a:r>
              <a:rPr lang="zh-TW" altLang="en-US" sz="2800" dirty="0"/>
              <a:t>概念為將魚眼還原成半圓投影至</a:t>
            </a:r>
            <a:r>
              <a:rPr lang="en-US" altLang="zh-TW" sz="2800" dirty="0"/>
              <a:t>3D</a:t>
            </a:r>
            <a:r>
              <a:rPr lang="zh-TW" altLang="en-US" sz="2800" dirty="0"/>
              <a:t>空間中 在將有興趣方向平面做</a:t>
            </a:r>
            <a:r>
              <a:rPr lang="zh-TW" altLang="en-US" sz="2800" dirty="0">
                <a:solidFill>
                  <a:srgbClr val="FF0000"/>
                </a:solidFill>
              </a:rPr>
              <a:t>垂直投影帶切線平面上</a:t>
            </a:r>
            <a:endParaRPr lang="en-US" altLang="zh-TW" sz="2800" dirty="0">
              <a:solidFill>
                <a:srgbClr val="FF0000"/>
              </a:solidFill>
            </a:endParaRPr>
          </a:p>
          <a:p>
            <a:r>
              <a:rPr lang="zh-TW" altLang="en-US" sz="2800" b="1" dirty="0"/>
              <a:t>優點</a:t>
            </a:r>
            <a:r>
              <a:rPr lang="en-US" altLang="zh-TW" sz="2800" b="1" dirty="0"/>
              <a:t>:</a:t>
            </a:r>
            <a:r>
              <a:rPr lang="zh-TW" altLang="en-US" sz="2800" dirty="0"/>
              <a:t> 概念簡單易懂</a:t>
            </a:r>
            <a:endParaRPr lang="en-US" altLang="zh-TW" sz="2800" dirty="0"/>
          </a:p>
          <a:p>
            <a:r>
              <a:rPr lang="zh-TW" altLang="en-US" sz="2800" b="1" dirty="0"/>
              <a:t>缺點</a:t>
            </a:r>
            <a:r>
              <a:rPr lang="en-US" altLang="zh-TW" sz="2800" b="1" dirty="0"/>
              <a:t>:</a:t>
            </a:r>
            <a:r>
              <a:rPr lang="zh-TW" altLang="en-US" sz="2800" dirty="0"/>
              <a:t> 修正量有限 可修正嚴重畸形 但依然保留些許圓形曲度</a:t>
            </a:r>
            <a:endParaRPr lang="en-US" altLang="zh-TW" sz="2800" dirty="0">
              <a:solidFill>
                <a:srgbClr val="FF0000"/>
              </a:solidFill>
            </a:endParaRPr>
          </a:p>
        </p:txBody>
      </p:sp>
      <p:pic>
        <p:nvPicPr>
          <p:cNvPr id="7" name="圖片 6">
            <a:extLst>
              <a:ext uri="{FF2B5EF4-FFF2-40B4-BE49-F238E27FC236}">
                <a16:creationId xmlns:a16="http://schemas.microsoft.com/office/drawing/2014/main" id="{ACA0F0F9-F222-4195-B7ED-EC578AAD780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4307" y="4383876"/>
            <a:ext cx="1705963" cy="1440000"/>
          </a:xfrm>
          <a:prstGeom prst="rect">
            <a:avLst/>
          </a:prstGeom>
        </p:spPr>
      </p:pic>
      <p:pic>
        <p:nvPicPr>
          <p:cNvPr id="5" name="圖片 4">
            <a:extLst>
              <a:ext uri="{FF2B5EF4-FFF2-40B4-BE49-F238E27FC236}">
                <a16:creationId xmlns:a16="http://schemas.microsoft.com/office/drawing/2014/main" id="{5BC4A6E5-A250-4854-AE99-B06209CA5B1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60230" y="4198820"/>
            <a:ext cx="1800000" cy="1912782"/>
          </a:xfrm>
          <a:prstGeom prst="rect">
            <a:avLst/>
          </a:prstGeom>
        </p:spPr>
      </p:pic>
      <p:pic>
        <p:nvPicPr>
          <p:cNvPr id="8" name="圖片 7">
            <a:extLst>
              <a:ext uri="{FF2B5EF4-FFF2-40B4-BE49-F238E27FC236}">
                <a16:creationId xmlns:a16="http://schemas.microsoft.com/office/drawing/2014/main" id="{C712051A-4B26-4705-BA5D-9EBEED7C4B0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12822" y="4137137"/>
            <a:ext cx="1800000" cy="2043000"/>
          </a:xfrm>
          <a:prstGeom prst="rect">
            <a:avLst/>
          </a:prstGeom>
        </p:spPr>
      </p:pic>
      <p:pic>
        <p:nvPicPr>
          <p:cNvPr id="17" name="圖片 16">
            <a:extLst>
              <a:ext uri="{FF2B5EF4-FFF2-40B4-BE49-F238E27FC236}">
                <a16:creationId xmlns:a16="http://schemas.microsoft.com/office/drawing/2014/main" id="{9EA34EA1-4960-4C3E-B2B2-E464C9DCD6C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833356" y="4164685"/>
            <a:ext cx="1800000" cy="1878382"/>
          </a:xfrm>
          <a:prstGeom prst="rect">
            <a:avLst/>
          </a:prstGeom>
        </p:spPr>
      </p:pic>
      <p:pic>
        <p:nvPicPr>
          <p:cNvPr id="18" name="圖片 17">
            <a:extLst>
              <a:ext uri="{FF2B5EF4-FFF2-40B4-BE49-F238E27FC236}">
                <a16:creationId xmlns:a16="http://schemas.microsoft.com/office/drawing/2014/main" id="{4C7C5BD1-C4FD-485F-9663-60DB71C7DBA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10800000">
            <a:off x="5007639" y="4220321"/>
            <a:ext cx="1800000" cy="19666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073556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903BAEAF-BD12-4312-A326-0258D9C726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7868" y="365760"/>
            <a:ext cx="10644326" cy="853440"/>
          </a:xfrm>
        </p:spPr>
        <p:txBody>
          <a:bodyPr>
            <a:noAutofit/>
          </a:bodyPr>
          <a:lstStyle/>
          <a:p>
            <a:r>
              <a:rPr lang="en-US" altLang="zh-TW" sz="3600" b="1" dirty="0"/>
              <a:t>8.</a:t>
            </a:r>
            <a:r>
              <a:rPr lang="zh-TW" altLang="en-US" sz="3600" b="1" dirty="0"/>
              <a:t> 其他校正法 </a:t>
            </a:r>
            <a:r>
              <a:rPr lang="en-US" altLang="zh-TW" sz="3600" b="1" dirty="0"/>
              <a:t>-</a:t>
            </a:r>
            <a:r>
              <a:rPr lang="zh-TW" altLang="en-US" sz="3600" b="1" dirty="0"/>
              <a:t> </a:t>
            </a:r>
            <a:r>
              <a:rPr lang="en-US" altLang="zh-TW" sz="3600" b="1" dirty="0"/>
              <a:t>Equirectangular</a:t>
            </a:r>
            <a:r>
              <a:rPr lang="zh-TW" altLang="en-US" sz="3600" b="1" dirty="0"/>
              <a:t> </a:t>
            </a:r>
            <a:r>
              <a:rPr lang="en-US" altLang="zh-TW" sz="3600" b="1" dirty="0"/>
              <a:t>to Perspective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E192C90F-C3EE-41BF-A0BA-A8F7C88E3B9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61872" y="1435100"/>
            <a:ext cx="9692640" cy="4745037"/>
          </a:xfrm>
        </p:spPr>
        <p:txBody>
          <a:bodyPr>
            <a:normAutofit/>
          </a:bodyPr>
          <a:lstStyle/>
          <a:p>
            <a:r>
              <a:rPr lang="zh-TW" altLang="en-US" sz="2800" dirty="0"/>
              <a:t>概念</a:t>
            </a:r>
            <a:r>
              <a:rPr lang="en-US" altLang="zh-TW" sz="2800" dirty="0"/>
              <a:t>:</a:t>
            </a:r>
            <a:r>
              <a:rPr lang="zh-TW" altLang="en-US" sz="2800" dirty="0"/>
              <a:t> 將</a:t>
            </a:r>
            <a:r>
              <a:rPr lang="en-US" altLang="zh-TW" sz="2800" dirty="0"/>
              <a:t>Equirectangular</a:t>
            </a:r>
            <a:r>
              <a:rPr lang="zh-TW" altLang="en-US" sz="2800" dirty="0"/>
              <a:t>圖轉成空間中正方形</a:t>
            </a:r>
            <a:endParaRPr lang="en-US" altLang="zh-TW" sz="2800" dirty="0"/>
          </a:p>
        </p:txBody>
      </p:sp>
      <p:pic>
        <p:nvPicPr>
          <p:cNvPr id="9" name="圖片 8">
            <a:extLst>
              <a:ext uri="{FF2B5EF4-FFF2-40B4-BE49-F238E27FC236}">
                <a16:creationId xmlns:a16="http://schemas.microsoft.com/office/drawing/2014/main" id="{128A69A6-DF92-414F-B797-14835B3D2E0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7488" y="2218877"/>
            <a:ext cx="3600000" cy="1800000"/>
          </a:xfrm>
          <a:prstGeom prst="rect">
            <a:avLst/>
          </a:prstGeom>
        </p:spPr>
      </p:pic>
      <p:pic>
        <p:nvPicPr>
          <p:cNvPr id="10" name="圖片 9" descr="一張含有 螢幕, 監視器 的圖片&#10;&#10;自動產生的描述">
            <a:extLst>
              <a:ext uri="{FF2B5EF4-FFF2-40B4-BE49-F238E27FC236}">
                <a16:creationId xmlns:a16="http://schemas.microsoft.com/office/drawing/2014/main" id="{B7093745-82BD-4F9D-8100-C17A289B738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06239" y="2218877"/>
            <a:ext cx="2398827" cy="1800000"/>
          </a:xfrm>
          <a:prstGeom prst="rect">
            <a:avLst/>
          </a:prstGeom>
        </p:spPr>
      </p:pic>
      <p:sp>
        <p:nvSpPr>
          <p:cNvPr id="11" name="箭號: 向右 10">
            <a:extLst>
              <a:ext uri="{FF2B5EF4-FFF2-40B4-BE49-F238E27FC236}">
                <a16:creationId xmlns:a16="http://schemas.microsoft.com/office/drawing/2014/main" id="{5808F6E2-7C7F-4727-B9CF-1370D78A4CFB}"/>
              </a:ext>
            </a:extLst>
          </p:cNvPr>
          <p:cNvSpPr/>
          <p:nvPr/>
        </p:nvSpPr>
        <p:spPr>
          <a:xfrm>
            <a:off x="5624714" y="3834908"/>
            <a:ext cx="994299" cy="782137"/>
          </a:xfrm>
          <a:prstGeom prst="rightArrow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2" name="文字方塊 11">
            <a:extLst>
              <a:ext uri="{FF2B5EF4-FFF2-40B4-BE49-F238E27FC236}">
                <a16:creationId xmlns:a16="http://schemas.microsoft.com/office/drawing/2014/main" id="{34E47CA1-7687-4414-A0BB-0A8212D712E7}"/>
              </a:ext>
            </a:extLst>
          </p:cNvPr>
          <p:cNvSpPr txBox="1"/>
          <p:nvPr/>
        </p:nvSpPr>
        <p:spPr>
          <a:xfrm>
            <a:off x="1843090" y="6224526"/>
            <a:ext cx="23887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TW" dirty="0"/>
              <a:t>360 Equirectangular</a:t>
            </a:r>
            <a:endParaRPr lang="zh-TW" altLang="en-US" dirty="0"/>
          </a:p>
        </p:txBody>
      </p:sp>
      <p:sp>
        <p:nvSpPr>
          <p:cNvPr id="13" name="文字方塊 12">
            <a:extLst>
              <a:ext uri="{FF2B5EF4-FFF2-40B4-BE49-F238E27FC236}">
                <a16:creationId xmlns:a16="http://schemas.microsoft.com/office/drawing/2014/main" id="{DE9A9339-847E-43B5-B8C9-A4514646A4FC}"/>
              </a:ext>
            </a:extLst>
          </p:cNvPr>
          <p:cNvSpPr txBox="1"/>
          <p:nvPr/>
        </p:nvSpPr>
        <p:spPr>
          <a:xfrm>
            <a:off x="8004365" y="6224525"/>
            <a:ext cx="12025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TW" dirty="0" err="1"/>
              <a:t>Cubemap</a:t>
            </a:r>
            <a:endParaRPr lang="zh-TW" altLang="en-US" dirty="0"/>
          </a:p>
        </p:txBody>
      </p:sp>
      <p:pic>
        <p:nvPicPr>
          <p:cNvPr id="14" name="圖片 13" descr="一張含有 貓, 食物 的圖片&#10;&#10;自動產生的描述">
            <a:extLst>
              <a:ext uri="{FF2B5EF4-FFF2-40B4-BE49-F238E27FC236}">
                <a16:creationId xmlns:a16="http://schemas.microsoft.com/office/drawing/2014/main" id="{27DF2B3E-0415-4691-BA1F-743D5F6EFA0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06239" y="4221701"/>
            <a:ext cx="2400000" cy="1800000"/>
          </a:xfrm>
          <a:prstGeom prst="rect">
            <a:avLst/>
          </a:prstGeom>
        </p:spPr>
      </p:pic>
      <p:pic>
        <p:nvPicPr>
          <p:cNvPr id="15" name="圖片 14" descr="一張含有 室內, 桌, 貓, 坐 的圖片&#10;&#10;自動產生的描述">
            <a:extLst>
              <a:ext uri="{FF2B5EF4-FFF2-40B4-BE49-F238E27FC236}">
                <a16:creationId xmlns:a16="http://schemas.microsoft.com/office/drawing/2014/main" id="{E5583E9F-4CD2-4EE9-843D-FD361A95B26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7488" y="4225977"/>
            <a:ext cx="3600000" cy="18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267735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E192C90F-C3EE-41BF-A0BA-A8F7C88E3B9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61872" y="1435100"/>
            <a:ext cx="9692640" cy="4745037"/>
          </a:xfrm>
        </p:spPr>
        <p:txBody>
          <a:bodyPr>
            <a:normAutofit/>
          </a:bodyPr>
          <a:lstStyle/>
          <a:p>
            <a:r>
              <a:rPr lang="zh-TW" altLang="en-US" sz="2800" dirty="0"/>
              <a:t>參數解釋</a:t>
            </a:r>
            <a:r>
              <a:rPr lang="en-US" altLang="zh-TW" sz="2800" dirty="0"/>
              <a:t>:</a:t>
            </a:r>
            <a:r>
              <a:rPr lang="zh-TW" altLang="en-US" sz="2800" dirty="0"/>
              <a:t> 可想像視角為一個攝影機在空間中舉行正中心 進</a:t>
            </a:r>
            <a:endParaRPr lang="en-US" altLang="zh-TW" sz="2800" dirty="0"/>
          </a:p>
          <a:p>
            <a:pPr marL="0" indent="0">
              <a:buNone/>
            </a:pPr>
            <a:r>
              <a:rPr lang="zh-TW" altLang="en-US" sz="2800" dirty="0"/>
              <a:t>                   而調整視角</a:t>
            </a:r>
            <a:r>
              <a:rPr lang="en-US" altLang="zh-TW" sz="2800" dirty="0"/>
              <a:t>(FOV, </a:t>
            </a:r>
            <a:r>
              <a:rPr lang="zh-TW" altLang="en-US" sz="2800" dirty="0"/>
              <a:t>水平旋轉角度</a:t>
            </a:r>
            <a:r>
              <a:rPr lang="en-US" altLang="zh-TW" sz="2800" dirty="0"/>
              <a:t>,</a:t>
            </a:r>
            <a:r>
              <a:rPr lang="zh-TW" altLang="en-US" sz="2800" dirty="0"/>
              <a:t> 垂直旋轉角度</a:t>
            </a:r>
            <a:r>
              <a:rPr lang="en-US" altLang="zh-TW" sz="2800" dirty="0"/>
              <a:t>)</a:t>
            </a:r>
          </a:p>
        </p:txBody>
      </p:sp>
      <p:sp>
        <p:nvSpPr>
          <p:cNvPr id="4" name="立方體 3">
            <a:extLst>
              <a:ext uri="{FF2B5EF4-FFF2-40B4-BE49-F238E27FC236}">
                <a16:creationId xmlns:a16="http://schemas.microsoft.com/office/drawing/2014/main" id="{78F728A6-6107-4462-929D-178B92116764}"/>
              </a:ext>
            </a:extLst>
          </p:cNvPr>
          <p:cNvSpPr/>
          <p:nvPr/>
        </p:nvSpPr>
        <p:spPr>
          <a:xfrm>
            <a:off x="3266981" y="2855154"/>
            <a:ext cx="4483223" cy="3637086"/>
          </a:xfrm>
          <a:prstGeom prst="cube">
            <a:avLst/>
          </a:prstGeom>
          <a:solidFill>
            <a:srgbClr val="00B0F0">
              <a:alpha val="64000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cxnSp>
        <p:nvCxnSpPr>
          <p:cNvPr id="8" name="直線接點 7">
            <a:extLst>
              <a:ext uri="{FF2B5EF4-FFF2-40B4-BE49-F238E27FC236}">
                <a16:creationId xmlns:a16="http://schemas.microsoft.com/office/drawing/2014/main" id="{0EC0458C-C730-4DC5-B578-E8DBE778C183}"/>
              </a:ext>
            </a:extLst>
          </p:cNvPr>
          <p:cNvCxnSpPr>
            <a:cxnSpLocks/>
          </p:cNvCxnSpPr>
          <p:nvPr/>
        </p:nvCxnSpPr>
        <p:spPr>
          <a:xfrm>
            <a:off x="4211782" y="2855154"/>
            <a:ext cx="0" cy="2695901"/>
          </a:xfrm>
          <a:prstGeom prst="line">
            <a:avLst/>
          </a:prstGeom>
          <a:ln w="15875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線接點 16">
            <a:extLst>
              <a:ext uri="{FF2B5EF4-FFF2-40B4-BE49-F238E27FC236}">
                <a16:creationId xmlns:a16="http://schemas.microsoft.com/office/drawing/2014/main" id="{2AB719F4-39F5-468F-BA61-C4719E2CA60A}"/>
              </a:ext>
            </a:extLst>
          </p:cNvPr>
          <p:cNvCxnSpPr>
            <a:cxnSpLocks/>
          </p:cNvCxnSpPr>
          <p:nvPr/>
        </p:nvCxnSpPr>
        <p:spPr>
          <a:xfrm>
            <a:off x="4211782" y="5551055"/>
            <a:ext cx="3538422" cy="0"/>
          </a:xfrm>
          <a:prstGeom prst="line">
            <a:avLst/>
          </a:prstGeom>
          <a:ln w="15875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線接點 19">
            <a:extLst>
              <a:ext uri="{FF2B5EF4-FFF2-40B4-BE49-F238E27FC236}">
                <a16:creationId xmlns:a16="http://schemas.microsoft.com/office/drawing/2014/main" id="{FCFD098C-341C-48E7-B612-CF61FD8E703E}"/>
              </a:ext>
            </a:extLst>
          </p:cNvPr>
          <p:cNvCxnSpPr>
            <a:cxnSpLocks/>
          </p:cNvCxnSpPr>
          <p:nvPr/>
        </p:nvCxnSpPr>
        <p:spPr>
          <a:xfrm flipH="1">
            <a:off x="3266981" y="5551055"/>
            <a:ext cx="944801" cy="941185"/>
          </a:xfrm>
          <a:prstGeom prst="line">
            <a:avLst/>
          </a:prstGeom>
          <a:ln w="15875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橢圓 22">
            <a:extLst>
              <a:ext uri="{FF2B5EF4-FFF2-40B4-BE49-F238E27FC236}">
                <a16:creationId xmlns:a16="http://schemas.microsoft.com/office/drawing/2014/main" id="{29A1CE78-7743-4947-A5E4-A694D6389932}"/>
              </a:ext>
            </a:extLst>
          </p:cNvPr>
          <p:cNvSpPr/>
          <p:nvPr/>
        </p:nvSpPr>
        <p:spPr>
          <a:xfrm>
            <a:off x="5268470" y="4554702"/>
            <a:ext cx="240122" cy="28632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24" name="矩形 23">
            <a:extLst>
              <a:ext uri="{FF2B5EF4-FFF2-40B4-BE49-F238E27FC236}">
                <a16:creationId xmlns:a16="http://schemas.microsoft.com/office/drawing/2014/main" id="{B1983410-B0BB-4B04-A03F-E486F7BE86FE}"/>
              </a:ext>
            </a:extLst>
          </p:cNvPr>
          <p:cNvSpPr/>
          <p:nvPr/>
        </p:nvSpPr>
        <p:spPr>
          <a:xfrm>
            <a:off x="5980993" y="3807618"/>
            <a:ext cx="1031476" cy="1006873"/>
          </a:xfrm>
          <a:prstGeom prst="rect">
            <a:avLst/>
          </a:prstGeom>
          <a:solidFill>
            <a:srgbClr val="FF0000">
              <a:alpha val="40000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cxnSp>
        <p:nvCxnSpPr>
          <p:cNvPr id="25" name="直線接點 24">
            <a:extLst>
              <a:ext uri="{FF2B5EF4-FFF2-40B4-BE49-F238E27FC236}">
                <a16:creationId xmlns:a16="http://schemas.microsoft.com/office/drawing/2014/main" id="{756C3CAF-63C6-4BF5-BFB7-FF1D066E4075}"/>
              </a:ext>
            </a:extLst>
          </p:cNvPr>
          <p:cNvCxnSpPr>
            <a:cxnSpLocks/>
            <a:stCxn id="23" idx="6"/>
          </p:cNvCxnSpPr>
          <p:nvPr/>
        </p:nvCxnSpPr>
        <p:spPr>
          <a:xfrm flipV="1">
            <a:off x="5508592" y="3807619"/>
            <a:ext cx="472401" cy="890246"/>
          </a:xfrm>
          <a:prstGeom prst="line">
            <a:avLst/>
          </a:prstGeom>
          <a:ln w="15875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線接點 27">
            <a:extLst>
              <a:ext uri="{FF2B5EF4-FFF2-40B4-BE49-F238E27FC236}">
                <a16:creationId xmlns:a16="http://schemas.microsoft.com/office/drawing/2014/main" id="{F87CD3BE-41B7-4DF4-8983-AA58DD900CE3}"/>
              </a:ext>
            </a:extLst>
          </p:cNvPr>
          <p:cNvCxnSpPr>
            <a:cxnSpLocks/>
          </p:cNvCxnSpPr>
          <p:nvPr/>
        </p:nvCxnSpPr>
        <p:spPr>
          <a:xfrm flipV="1">
            <a:off x="5508592" y="3830766"/>
            <a:ext cx="1503877" cy="867099"/>
          </a:xfrm>
          <a:prstGeom prst="line">
            <a:avLst/>
          </a:prstGeom>
          <a:ln w="15875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直線接點 30">
            <a:extLst>
              <a:ext uri="{FF2B5EF4-FFF2-40B4-BE49-F238E27FC236}">
                <a16:creationId xmlns:a16="http://schemas.microsoft.com/office/drawing/2014/main" id="{A19831CC-4047-45C1-BF86-E489EA4C7A9F}"/>
              </a:ext>
            </a:extLst>
          </p:cNvPr>
          <p:cNvCxnSpPr>
            <a:cxnSpLocks/>
          </p:cNvCxnSpPr>
          <p:nvPr/>
        </p:nvCxnSpPr>
        <p:spPr>
          <a:xfrm>
            <a:off x="5508592" y="4690911"/>
            <a:ext cx="1503877" cy="110786"/>
          </a:xfrm>
          <a:prstGeom prst="line">
            <a:avLst/>
          </a:prstGeom>
          <a:ln w="15875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直線接點 33">
            <a:extLst>
              <a:ext uri="{FF2B5EF4-FFF2-40B4-BE49-F238E27FC236}">
                <a16:creationId xmlns:a16="http://schemas.microsoft.com/office/drawing/2014/main" id="{B0AE6FF1-E9B3-43F7-B429-6DC466793C71}"/>
              </a:ext>
            </a:extLst>
          </p:cNvPr>
          <p:cNvCxnSpPr>
            <a:cxnSpLocks/>
            <a:stCxn id="23" idx="6"/>
          </p:cNvCxnSpPr>
          <p:nvPr/>
        </p:nvCxnSpPr>
        <p:spPr>
          <a:xfrm>
            <a:off x="5508592" y="4697865"/>
            <a:ext cx="472401" cy="116626"/>
          </a:xfrm>
          <a:prstGeom prst="line">
            <a:avLst/>
          </a:prstGeom>
          <a:ln w="15875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標題 1">
            <a:extLst>
              <a:ext uri="{FF2B5EF4-FFF2-40B4-BE49-F238E27FC236}">
                <a16:creationId xmlns:a16="http://schemas.microsoft.com/office/drawing/2014/main" id="{D1E38720-50C8-4E88-8ED7-1E84C62622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7868" y="365760"/>
            <a:ext cx="10644326" cy="853440"/>
          </a:xfrm>
        </p:spPr>
        <p:txBody>
          <a:bodyPr>
            <a:noAutofit/>
          </a:bodyPr>
          <a:lstStyle/>
          <a:p>
            <a:r>
              <a:rPr lang="en-US" altLang="zh-TW" sz="3600" b="1" dirty="0"/>
              <a:t>8.</a:t>
            </a:r>
            <a:r>
              <a:rPr lang="zh-TW" altLang="en-US" sz="3600" b="1" dirty="0"/>
              <a:t> 其他校正法 </a:t>
            </a:r>
            <a:r>
              <a:rPr lang="en-US" altLang="zh-TW" sz="3600" b="1" dirty="0"/>
              <a:t>-</a:t>
            </a:r>
            <a:r>
              <a:rPr lang="zh-TW" altLang="en-US" sz="3600" b="1" dirty="0"/>
              <a:t> </a:t>
            </a:r>
            <a:r>
              <a:rPr lang="en-US" altLang="zh-TW" sz="3600" b="1" dirty="0"/>
              <a:t>Equirectangular</a:t>
            </a:r>
            <a:r>
              <a:rPr lang="zh-TW" altLang="en-US" sz="3600" b="1" dirty="0"/>
              <a:t> </a:t>
            </a:r>
            <a:r>
              <a:rPr lang="en-US" altLang="zh-TW" sz="3600" b="1" dirty="0"/>
              <a:t>to Perspective</a:t>
            </a:r>
          </a:p>
        </p:txBody>
      </p:sp>
    </p:spTree>
    <p:extLst>
      <p:ext uri="{BB962C8B-B14F-4D97-AF65-F5344CB8AC3E}">
        <p14:creationId xmlns:p14="http://schemas.microsoft.com/office/powerpoint/2010/main" val="49787681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E192C90F-C3EE-41BF-A0BA-A8F7C88E3B9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61872" y="1435100"/>
            <a:ext cx="9692640" cy="4745037"/>
          </a:xfrm>
        </p:spPr>
        <p:txBody>
          <a:bodyPr>
            <a:normAutofit/>
          </a:bodyPr>
          <a:lstStyle/>
          <a:p>
            <a:r>
              <a:rPr lang="zh-TW" altLang="en-US" sz="2800" b="1" dirty="0"/>
              <a:t>優點</a:t>
            </a:r>
            <a:r>
              <a:rPr lang="en-US" altLang="zh-TW" sz="2800" b="1" dirty="0"/>
              <a:t>:</a:t>
            </a:r>
            <a:r>
              <a:rPr lang="zh-TW" altLang="en-US" sz="2800" dirty="0"/>
              <a:t> 可以有效的修正形變量 </a:t>
            </a:r>
            <a:r>
              <a:rPr lang="zh-TW" altLang="en-US" sz="2800" dirty="0">
                <a:solidFill>
                  <a:srgbClr val="FF0000"/>
                </a:solidFill>
              </a:rPr>
              <a:t>全部方法最佳解</a:t>
            </a:r>
            <a:endParaRPr lang="en-US" altLang="zh-TW" sz="2800" dirty="0">
              <a:solidFill>
                <a:srgbClr val="FF0000"/>
              </a:solidFill>
            </a:endParaRPr>
          </a:p>
          <a:p>
            <a:r>
              <a:rPr lang="zh-TW" altLang="en-US" sz="2800" b="1" dirty="0"/>
              <a:t>缺點</a:t>
            </a:r>
            <a:r>
              <a:rPr lang="en-US" altLang="zh-TW" sz="2800" b="1" dirty="0"/>
              <a:t>:</a:t>
            </a:r>
            <a:r>
              <a:rPr lang="zh-TW" altLang="en-US" sz="2800" dirty="0"/>
              <a:t> 運算量稍大</a:t>
            </a:r>
            <a:endParaRPr lang="en-US" altLang="zh-TW" sz="2800" dirty="0"/>
          </a:p>
          <a:p>
            <a:pPr marL="0" indent="0">
              <a:buNone/>
            </a:pPr>
            <a:r>
              <a:rPr lang="zh-TW" altLang="en-US" sz="2800" dirty="0"/>
              <a:t>           參數沒調好 易出現盲區視角 </a:t>
            </a:r>
            <a:r>
              <a:rPr lang="en-US" altLang="zh-TW" sz="2800" dirty="0"/>
              <a:t>(</a:t>
            </a:r>
            <a:r>
              <a:rPr lang="zh-TW" altLang="en-US" sz="2800" dirty="0"/>
              <a:t>全景後方</a:t>
            </a:r>
            <a:r>
              <a:rPr lang="en-US" altLang="zh-TW" sz="2800" dirty="0"/>
              <a:t>180</a:t>
            </a:r>
            <a:r>
              <a:rPr lang="zh-TW" altLang="en-US" sz="2800" dirty="0"/>
              <a:t>度為盲區</a:t>
            </a:r>
            <a:r>
              <a:rPr lang="en-US" altLang="zh-TW" sz="2800" dirty="0"/>
              <a:t>)</a:t>
            </a:r>
          </a:p>
        </p:txBody>
      </p:sp>
      <p:pic>
        <p:nvPicPr>
          <p:cNvPr id="16" name="圖片 15">
            <a:extLst>
              <a:ext uri="{FF2B5EF4-FFF2-40B4-BE49-F238E27FC236}">
                <a16:creationId xmlns:a16="http://schemas.microsoft.com/office/drawing/2014/main" id="{179F3B2E-B31A-46D1-A46F-5E49C6AE3B7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9963" y="3429000"/>
            <a:ext cx="1800000" cy="1800000"/>
          </a:xfrm>
          <a:prstGeom prst="rect">
            <a:avLst/>
          </a:prstGeom>
        </p:spPr>
      </p:pic>
      <p:pic>
        <p:nvPicPr>
          <p:cNvPr id="17" name="圖片 16" descr="一張含有 白色, 食物 的圖片&#10;&#10;自動產生的描述">
            <a:extLst>
              <a:ext uri="{FF2B5EF4-FFF2-40B4-BE49-F238E27FC236}">
                <a16:creationId xmlns:a16="http://schemas.microsoft.com/office/drawing/2014/main" id="{24B53A1D-B065-4BC5-BF5D-A93338FB74C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31556" y="3429000"/>
            <a:ext cx="1800000" cy="1800000"/>
          </a:xfrm>
          <a:prstGeom prst="rect">
            <a:avLst/>
          </a:prstGeom>
        </p:spPr>
      </p:pic>
      <p:pic>
        <p:nvPicPr>
          <p:cNvPr id="18" name="圖片 17" descr="一張含有 風扇, 握住, 傘, 坐 的圖片&#10;&#10;自動產生的描述">
            <a:extLst>
              <a:ext uri="{FF2B5EF4-FFF2-40B4-BE49-F238E27FC236}">
                <a16:creationId xmlns:a16="http://schemas.microsoft.com/office/drawing/2014/main" id="{2667B985-57FC-4E95-80D1-1C188DBEC96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9958" y="3680337"/>
            <a:ext cx="2300418" cy="2300418"/>
          </a:xfrm>
          <a:prstGeom prst="rect">
            <a:avLst/>
          </a:prstGeom>
        </p:spPr>
      </p:pic>
      <p:pic>
        <p:nvPicPr>
          <p:cNvPr id="19" name="圖片 18" descr="一張含有 麥克風, 塔 的圖片&#10;&#10;自動產生的描述">
            <a:extLst>
              <a:ext uri="{FF2B5EF4-FFF2-40B4-BE49-F238E27FC236}">
                <a16:creationId xmlns:a16="http://schemas.microsoft.com/office/drawing/2014/main" id="{FEB2A6AE-C201-4361-A98F-6410408CF44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5409963" y="4908482"/>
            <a:ext cx="900000" cy="1800000"/>
          </a:xfrm>
          <a:prstGeom prst="rect">
            <a:avLst/>
          </a:prstGeom>
        </p:spPr>
      </p:pic>
      <p:pic>
        <p:nvPicPr>
          <p:cNvPr id="20" name="圖片 19" descr="一張含有 麥克風, 吉他, 電路, 電腦 的圖片&#10;&#10;自動產生的描述">
            <a:extLst>
              <a:ext uri="{FF2B5EF4-FFF2-40B4-BE49-F238E27FC236}">
                <a16:creationId xmlns:a16="http://schemas.microsoft.com/office/drawing/2014/main" id="{B488A9B0-1B7C-4354-A67C-75F6411359A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8181556" y="4908482"/>
            <a:ext cx="900000" cy="1800000"/>
          </a:xfrm>
          <a:prstGeom prst="rect">
            <a:avLst/>
          </a:prstGeom>
        </p:spPr>
      </p:pic>
      <p:sp>
        <p:nvSpPr>
          <p:cNvPr id="21" name="文字方塊 20">
            <a:extLst>
              <a:ext uri="{FF2B5EF4-FFF2-40B4-BE49-F238E27FC236}">
                <a16:creationId xmlns:a16="http://schemas.microsoft.com/office/drawing/2014/main" id="{4927214A-45C3-4A72-ABFE-680E195D7F4E}"/>
              </a:ext>
            </a:extLst>
          </p:cNvPr>
          <p:cNvSpPr txBox="1"/>
          <p:nvPr/>
        </p:nvSpPr>
        <p:spPr>
          <a:xfrm>
            <a:off x="2203457" y="6088532"/>
            <a:ext cx="10134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dirty="0"/>
              <a:t>Fisheye</a:t>
            </a:r>
            <a:endParaRPr lang="zh-TW" altLang="en-US" dirty="0"/>
          </a:p>
        </p:txBody>
      </p:sp>
      <p:sp>
        <p:nvSpPr>
          <p:cNvPr id="22" name="文字方塊 21">
            <a:extLst>
              <a:ext uri="{FF2B5EF4-FFF2-40B4-BE49-F238E27FC236}">
                <a16:creationId xmlns:a16="http://schemas.microsoft.com/office/drawing/2014/main" id="{705831B6-0648-430A-8E84-ECD4222F7CFE}"/>
              </a:ext>
            </a:extLst>
          </p:cNvPr>
          <p:cNvSpPr txBox="1"/>
          <p:nvPr/>
        </p:nvSpPr>
        <p:spPr>
          <a:xfrm>
            <a:off x="5136848" y="6387963"/>
            <a:ext cx="14462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dirty="0"/>
              <a:t>Old Method</a:t>
            </a:r>
            <a:endParaRPr lang="zh-TW" altLang="en-US" dirty="0"/>
          </a:p>
        </p:txBody>
      </p:sp>
      <p:sp>
        <p:nvSpPr>
          <p:cNvPr id="23" name="文字方塊 22">
            <a:extLst>
              <a:ext uri="{FF2B5EF4-FFF2-40B4-BE49-F238E27FC236}">
                <a16:creationId xmlns:a16="http://schemas.microsoft.com/office/drawing/2014/main" id="{FD66C2E0-5051-4A7A-BDC2-65993718B057}"/>
              </a:ext>
            </a:extLst>
          </p:cNvPr>
          <p:cNvSpPr txBox="1"/>
          <p:nvPr/>
        </p:nvSpPr>
        <p:spPr>
          <a:xfrm>
            <a:off x="7859550" y="6385919"/>
            <a:ext cx="15440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dirty="0"/>
              <a:t>New Method</a:t>
            </a:r>
            <a:endParaRPr lang="zh-TW" altLang="en-US" dirty="0"/>
          </a:p>
        </p:txBody>
      </p:sp>
      <p:sp>
        <p:nvSpPr>
          <p:cNvPr id="24" name="標題 1">
            <a:extLst>
              <a:ext uri="{FF2B5EF4-FFF2-40B4-BE49-F238E27FC236}">
                <a16:creationId xmlns:a16="http://schemas.microsoft.com/office/drawing/2014/main" id="{CDC0D539-A0BC-47C3-B13A-6D3A05B54A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7868" y="365760"/>
            <a:ext cx="10644326" cy="853440"/>
          </a:xfrm>
        </p:spPr>
        <p:txBody>
          <a:bodyPr>
            <a:noAutofit/>
          </a:bodyPr>
          <a:lstStyle/>
          <a:p>
            <a:r>
              <a:rPr lang="en-US" altLang="zh-TW" sz="3600" b="1" dirty="0"/>
              <a:t>8.</a:t>
            </a:r>
            <a:r>
              <a:rPr lang="zh-TW" altLang="en-US" sz="3600" b="1" dirty="0"/>
              <a:t> 其他校正法 </a:t>
            </a:r>
            <a:r>
              <a:rPr lang="en-US" altLang="zh-TW" sz="3600" b="1" dirty="0"/>
              <a:t>-</a:t>
            </a:r>
            <a:r>
              <a:rPr lang="zh-TW" altLang="en-US" sz="3600" b="1" dirty="0"/>
              <a:t> </a:t>
            </a:r>
            <a:r>
              <a:rPr lang="en-US" altLang="zh-TW" sz="3600" b="1" dirty="0"/>
              <a:t>Equirectangular</a:t>
            </a:r>
            <a:r>
              <a:rPr lang="zh-TW" altLang="en-US" sz="3600" b="1" dirty="0"/>
              <a:t> </a:t>
            </a:r>
            <a:r>
              <a:rPr lang="en-US" altLang="zh-TW" sz="3600" b="1" dirty="0"/>
              <a:t>to Perspective</a:t>
            </a:r>
          </a:p>
        </p:txBody>
      </p:sp>
    </p:spTree>
    <p:extLst>
      <p:ext uri="{BB962C8B-B14F-4D97-AF65-F5344CB8AC3E}">
        <p14:creationId xmlns:p14="http://schemas.microsoft.com/office/powerpoint/2010/main" val="34200005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903BAEAF-BD12-4312-A326-0258D9C726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61872" y="365760"/>
            <a:ext cx="9692640" cy="853440"/>
          </a:xfrm>
        </p:spPr>
        <p:txBody>
          <a:bodyPr>
            <a:normAutofit/>
          </a:bodyPr>
          <a:lstStyle/>
          <a:p>
            <a:r>
              <a:rPr lang="zh-TW" altLang="en-US" sz="3600" b="1" dirty="0"/>
              <a:t>簡介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E192C90F-C3EE-41BF-A0BA-A8F7C88E3B9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61872" y="1435100"/>
            <a:ext cx="9692640" cy="4745037"/>
          </a:xfrm>
        </p:spPr>
        <p:txBody>
          <a:bodyPr>
            <a:normAutofit/>
          </a:bodyPr>
          <a:lstStyle/>
          <a:p>
            <a:r>
              <a:rPr lang="zh-TW" altLang="en-US" sz="2800" dirty="0"/>
              <a:t>此函式庫包含了</a:t>
            </a:r>
            <a:r>
              <a:rPr lang="en-US" altLang="zh-TW" sz="2800" dirty="0"/>
              <a:t>8</a:t>
            </a:r>
            <a:r>
              <a:rPr lang="zh-TW" altLang="en-US" sz="2800" dirty="0"/>
              <a:t>種不同方法的魚眼校正</a:t>
            </a:r>
            <a:endParaRPr lang="en-US" altLang="zh-TW" sz="2800" dirty="0"/>
          </a:p>
          <a:p>
            <a:r>
              <a:rPr lang="zh-TW" altLang="en-US" sz="2800" dirty="0"/>
              <a:t>可根據</a:t>
            </a:r>
            <a:r>
              <a:rPr lang="zh-TW" altLang="en-US" sz="2800" dirty="0">
                <a:solidFill>
                  <a:srgbClr val="FF0000"/>
                </a:solidFill>
              </a:rPr>
              <a:t>需求</a:t>
            </a:r>
            <a:r>
              <a:rPr lang="zh-TW" altLang="en-US" sz="2800" dirty="0"/>
              <a:t>與</a:t>
            </a:r>
            <a:r>
              <a:rPr lang="zh-TW" altLang="en-US" sz="2800" dirty="0">
                <a:solidFill>
                  <a:srgbClr val="FF0000"/>
                </a:solidFill>
              </a:rPr>
              <a:t>可獲得的硬體資訊</a:t>
            </a:r>
            <a:r>
              <a:rPr lang="zh-TW" altLang="en-US" sz="2800" dirty="0"/>
              <a:t>來做適當的選擇</a:t>
            </a:r>
            <a:endParaRPr lang="en-US" altLang="zh-TW" sz="2800" dirty="0"/>
          </a:p>
          <a:p>
            <a:endParaRPr lang="en-US" altLang="zh-TW" sz="800" dirty="0"/>
          </a:p>
          <a:p>
            <a:r>
              <a:rPr lang="zh-TW" altLang="en-US" sz="2800" dirty="0"/>
              <a:t>共分為</a:t>
            </a:r>
            <a:r>
              <a:rPr lang="en-US" altLang="zh-TW" sz="2800" dirty="0"/>
              <a:t>3</a:t>
            </a:r>
            <a:r>
              <a:rPr lang="zh-TW" altLang="en-US" sz="2800" dirty="0"/>
              <a:t>大部分來介紹</a:t>
            </a:r>
            <a:endParaRPr lang="en-US" altLang="zh-TW" sz="2800" dirty="0"/>
          </a:p>
          <a:p>
            <a:pPr marL="0" indent="0">
              <a:buNone/>
            </a:pPr>
            <a:r>
              <a:rPr lang="zh-TW" altLang="en-US" sz="2800" dirty="0"/>
              <a:t>   </a:t>
            </a:r>
            <a:r>
              <a:rPr lang="en-US" altLang="zh-TW" sz="2800" dirty="0"/>
              <a:t>1.</a:t>
            </a:r>
            <a:r>
              <a:rPr lang="zh-TW" altLang="en-US" sz="2800" dirty="0"/>
              <a:t> 中心校正法</a:t>
            </a:r>
            <a:endParaRPr lang="en-US" altLang="zh-TW" sz="2800" dirty="0"/>
          </a:p>
          <a:p>
            <a:pPr marL="0" indent="0">
              <a:buNone/>
            </a:pPr>
            <a:r>
              <a:rPr lang="zh-TW" altLang="en-US" sz="2800" dirty="0"/>
              <a:t>   </a:t>
            </a:r>
            <a:r>
              <a:rPr lang="en-US" altLang="zh-TW" sz="2800" dirty="0"/>
              <a:t>2.</a:t>
            </a:r>
            <a:r>
              <a:rPr lang="zh-TW" altLang="en-US" sz="2800" dirty="0"/>
              <a:t> 垂直校正法</a:t>
            </a:r>
            <a:endParaRPr lang="en-US" altLang="zh-TW" sz="2800" dirty="0"/>
          </a:p>
          <a:p>
            <a:pPr marL="0" indent="0">
              <a:buNone/>
            </a:pPr>
            <a:r>
              <a:rPr lang="zh-TW" altLang="en-US" sz="2800" dirty="0"/>
              <a:t>   </a:t>
            </a:r>
            <a:r>
              <a:rPr lang="en-US" altLang="zh-TW" sz="2800" dirty="0"/>
              <a:t>3.</a:t>
            </a:r>
            <a:r>
              <a:rPr lang="zh-TW" altLang="en-US" sz="2800" dirty="0"/>
              <a:t> 其他校正法</a:t>
            </a:r>
            <a:endParaRPr lang="en-US" altLang="zh-TW" sz="2800" dirty="0"/>
          </a:p>
        </p:txBody>
      </p:sp>
    </p:spTree>
    <p:extLst>
      <p:ext uri="{BB962C8B-B14F-4D97-AF65-F5344CB8AC3E}">
        <p14:creationId xmlns:p14="http://schemas.microsoft.com/office/powerpoint/2010/main" val="36032691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圖片 5" descr="一張含有 室內, 物件, 桌, 相片 的圖片&#10;&#10;自動產生的描述">
            <a:extLst>
              <a:ext uri="{FF2B5EF4-FFF2-40B4-BE49-F238E27FC236}">
                <a16:creationId xmlns:a16="http://schemas.microsoft.com/office/drawing/2014/main" id="{D2C5A6EC-E32E-4479-A6C7-9629990B747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7534" y="2748730"/>
            <a:ext cx="2880000" cy="2880000"/>
          </a:xfrm>
          <a:prstGeom prst="rect">
            <a:avLst/>
          </a:prstGeom>
        </p:spPr>
      </p:pic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E192C90F-C3EE-41BF-A0BA-A8F7C88E3B9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61872" y="1435100"/>
            <a:ext cx="9692640" cy="4745037"/>
          </a:xfrm>
        </p:spPr>
        <p:txBody>
          <a:bodyPr>
            <a:normAutofit/>
          </a:bodyPr>
          <a:lstStyle/>
          <a:p>
            <a:r>
              <a:rPr lang="en-US" altLang="zh-TW" sz="2800" dirty="0"/>
              <a:t>Results: Fix the curve distortion.</a:t>
            </a:r>
          </a:p>
        </p:txBody>
      </p:sp>
      <p:sp>
        <p:nvSpPr>
          <p:cNvPr id="20" name="文字方塊 19">
            <a:extLst>
              <a:ext uri="{FF2B5EF4-FFF2-40B4-BE49-F238E27FC236}">
                <a16:creationId xmlns:a16="http://schemas.microsoft.com/office/drawing/2014/main" id="{26B7DE3B-177B-4E07-BB91-A3ECCE5AE29F}"/>
              </a:ext>
            </a:extLst>
          </p:cNvPr>
          <p:cNvSpPr txBox="1"/>
          <p:nvPr/>
        </p:nvSpPr>
        <p:spPr>
          <a:xfrm>
            <a:off x="1640824" y="5842039"/>
            <a:ext cx="10134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dirty="0"/>
              <a:t>Fisheye</a:t>
            </a:r>
            <a:endParaRPr lang="zh-TW" altLang="en-US" dirty="0"/>
          </a:p>
        </p:txBody>
      </p:sp>
      <p:sp>
        <p:nvSpPr>
          <p:cNvPr id="21" name="文字方塊 20">
            <a:extLst>
              <a:ext uri="{FF2B5EF4-FFF2-40B4-BE49-F238E27FC236}">
                <a16:creationId xmlns:a16="http://schemas.microsoft.com/office/drawing/2014/main" id="{0207F910-A91D-4C02-8EF6-995F1B590DE2}"/>
              </a:ext>
            </a:extLst>
          </p:cNvPr>
          <p:cNvSpPr txBox="1"/>
          <p:nvPr/>
        </p:nvSpPr>
        <p:spPr>
          <a:xfrm>
            <a:off x="5095137" y="6246049"/>
            <a:ext cx="14462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dirty="0"/>
              <a:t>Old Method</a:t>
            </a:r>
            <a:endParaRPr lang="zh-TW" altLang="en-US" dirty="0"/>
          </a:p>
        </p:txBody>
      </p:sp>
      <p:sp>
        <p:nvSpPr>
          <p:cNvPr id="22" name="文字方塊 21">
            <a:extLst>
              <a:ext uri="{FF2B5EF4-FFF2-40B4-BE49-F238E27FC236}">
                <a16:creationId xmlns:a16="http://schemas.microsoft.com/office/drawing/2014/main" id="{65A53FA1-C0A0-4656-AF5A-4100CE75B120}"/>
              </a:ext>
            </a:extLst>
          </p:cNvPr>
          <p:cNvSpPr txBox="1"/>
          <p:nvPr/>
        </p:nvSpPr>
        <p:spPr>
          <a:xfrm>
            <a:off x="7892600" y="6246049"/>
            <a:ext cx="15440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dirty="0"/>
              <a:t>New Method</a:t>
            </a:r>
            <a:endParaRPr lang="zh-TW" altLang="en-US" dirty="0"/>
          </a:p>
        </p:txBody>
      </p:sp>
      <p:pic>
        <p:nvPicPr>
          <p:cNvPr id="9" name="圖片 8" descr="一張含有 室內, 黃色, 小, 廚房 的圖片&#10;&#10;自動產生的描述">
            <a:extLst>
              <a:ext uri="{FF2B5EF4-FFF2-40B4-BE49-F238E27FC236}">
                <a16:creationId xmlns:a16="http://schemas.microsoft.com/office/drawing/2014/main" id="{94A03EB7-1C0E-4C3A-98FD-12647CBBACD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918252" y="2238340"/>
            <a:ext cx="1800000" cy="1800000"/>
          </a:xfrm>
          <a:prstGeom prst="rect">
            <a:avLst/>
          </a:prstGeom>
        </p:spPr>
      </p:pic>
      <p:pic>
        <p:nvPicPr>
          <p:cNvPr id="11" name="圖片 10" descr="一張含有 桌, 房間, 男人, 黃色 的圖片&#10;&#10;自動產生的描述">
            <a:extLst>
              <a:ext uri="{FF2B5EF4-FFF2-40B4-BE49-F238E27FC236}">
                <a16:creationId xmlns:a16="http://schemas.microsoft.com/office/drawing/2014/main" id="{C716E8BF-E461-4B07-9DD7-AF464728EFB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23794" y="2208612"/>
            <a:ext cx="1800000" cy="1800000"/>
          </a:xfrm>
          <a:prstGeom prst="rect">
            <a:avLst/>
          </a:prstGeom>
        </p:spPr>
      </p:pic>
      <p:pic>
        <p:nvPicPr>
          <p:cNvPr id="14" name="圖片 13" descr="一張含有 室內, 桌, 房間, 書桌 的圖片&#10;&#10;自動產生的描述">
            <a:extLst>
              <a:ext uri="{FF2B5EF4-FFF2-40B4-BE49-F238E27FC236}">
                <a16:creationId xmlns:a16="http://schemas.microsoft.com/office/drawing/2014/main" id="{302025BC-15BA-46AE-95E9-1ACDAFB2DCC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918252" y="4316418"/>
            <a:ext cx="1800000" cy="1800000"/>
          </a:xfrm>
          <a:prstGeom prst="rect">
            <a:avLst/>
          </a:prstGeom>
        </p:spPr>
      </p:pic>
      <p:pic>
        <p:nvPicPr>
          <p:cNvPr id="18" name="圖片 17" descr="一張含有 室內, 光, 桌, 掛 的圖片&#10;&#10;自動產生的描述">
            <a:extLst>
              <a:ext uri="{FF2B5EF4-FFF2-40B4-BE49-F238E27FC236}">
                <a16:creationId xmlns:a16="http://schemas.microsoft.com/office/drawing/2014/main" id="{41141738-F0ED-4DEB-AB2A-D03EFAE9578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7823794" y="4316418"/>
            <a:ext cx="1800000" cy="1800000"/>
          </a:xfrm>
          <a:prstGeom prst="rect">
            <a:avLst/>
          </a:prstGeom>
        </p:spPr>
      </p:pic>
      <p:sp>
        <p:nvSpPr>
          <p:cNvPr id="23" name="橢圓 22">
            <a:extLst>
              <a:ext uri="{FF2B5EF4-FFF2-40B4-BE49-F238E27FC236}">
                <a16:creationId xmlns:a16="http://schemas.microsoft.com/office/drawing/2014/main" id="{6C58FD87-46CF-47A7-9F9B-1700E0AD87A8}"/>
              </a:ext>
            </a:extLst>
          </p:cNvPr>
          <p:cNvSpPr/>
          <p:nvPr/>
        </p:nvSpPr>
        <p:spPr>
          <a:xfrm rot="915610">
            <a:off x="9038943" y="2407343"/>
            <a:ext cx="420485" cy="1154097"/>
          </a:xfrm>
          <a:prstGeom prst="ellipse">
            <a:avLst/>
          </a:prstGeom>
          <a:noFill/>
          <a:ln w="317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24" name="橢圓 23">
            <a:extLst>
              <a:ext uri="{FF2B5EF4-FFF2-40B4-BE49-F238E27FC236}">
                <a16:creationId xmlns:a16="http://schemas.microsoft.com/office/drawing/2014/main" id="{141DDB07-0B22-44B7-A536-8ECEB9E9103B}"/>
              </a:ext>
            </a:extLst>
          </p:cNvPr>
          <p:cNvSpPr/>
          <p:nvPr/>
        </p:nvSpPr>
        <p:spPr>
          <a:xfrm rot="915610">
            <a:off x="6142276" y="2407343"/>
            <a:ext cx="420485" cy="1154097"/>
          </a:xfrm>
          <a:prstGeom prst="ellipse">
            <a:avLst/>
          </a:prstGeom>
          <a:noFill/>
          <a:ln w="317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28" name="矩形 27">
            <a:extLst>
              <a:ext uri="{FF2B5EF4-FFF2-40B4-BE49-F238E27FC236}">
                <a16:creationId xmlns:a16="http://schemas.microsoft.com/office/drawing/2014/main" id="{BCF4CC99-ADFD-42B8-A8E9-BB63114D97D8}"/>
              </a:ext>
            </a:extLst>
          </p:cNvPr>
          <p:cNvSpPr/>
          <p:nvPr/>
        </p:nvSpPr>
        <p:spPr>
          <a:xfrm>
            <a:off x="1255063" y="2682818"/>
            <a:ext cx="1707445" cy="1448615"/>
          </a:xfrm>
          <a:prstGeom prst="rect">
            <a:avLst/>
          </a:prstGeom>
          <a:noFill/>
          <a:ln w="444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29" name="矩形 28">
            <a:extLst>
              <a:ext uri="{FF2B5EF4-FFF2-40B4-BE49-F238E27FC236}">
                <a16:creationId xmlns:a16="http://schemas.microsoft.com/office/drawing/2014/main" id="{664EB98D-9733-454F-9B8D-5521FA6BAAB1}"/>
              </a:ext>
            </a:extLst>
          </p:cNvPr>
          <p:cNvSpPr/>
          <p:nvPr/>
        </p:nvSpPr>
        <p:spPr>
          <a:xfrm>
            <a:off x="1293810" y="4355490"/>
            <a:ext cx="1707445" cy="1448615"/>
          </a:xfrm>
          <a:prstGeom prst="rect">
            <a:avLst/>
          </a:prstGeom>
          <a:noFill/>
          <a:ln w="444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27" name="標題 1">
            <a:extLst>
              <a:ext uri="{FF2B5EF4-FFF2-40B4-BE49-F238E27FC236}">
                <a16:creationId xmlns:a16="http://schemas.microsoft.com/office/drawing/2014/main" id="{E4A719FC-3B2C-4164-8287-8FF7DE00DD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7868" y="365760"/>
            <a:ext cx="10644326" cy="853440"/>
          </a:xfrm>
        </p:spPr>
        <p:txBody>
          <a:bodyPr>
            <a:noAutofit/>
          </a:bodyPr>
          <a:lstStyle/>
          <a:p>
            <a:r>
              <a:rPr lang="en-US" altLang="zh-TW" sz="3600" b="1" dirty="0"/>
              <a:t>8.</a:t>
            </a:r>
            <a:r>
              <a:rPr lang="zh-TW" altLang="en-US" sz="3600" b="1" dirty="0"/>
              <a:t> 其他校正法 </a:t>
            </a:r>
            <a:r>
              <a:rPr lang="en-US" altLang="zh-TW" sz="3600" b="1" dirty="0"/>
              <a:t>-</a:t>
            </a:r>
            <a:r>
              <a:rPr lang="zh-TW" altLang="en-US" sz="3600" b="1" dirty="0"/>
              <a:t> </a:t>
            </a:r>
            <a:r>
              <a:rPr lang="en-US" altLang="zh-TW" sz="3600" b="1" dirty="0"/>
              <a:t>Equirectangular</a:t>
            </a:r>
            <a:r>
              <a:rPr lang="zh-TW" altLang="en-US" sz="3600" b="1" dirty="0"/>
              <a:t> </a:t>
            </a:r>
            <a:r>
              <a:rPr lang="en-US" altLang="zh-TW" sz="3600" b="1" dirty="0"/>
              <a:t>to Perspective</a:t>
            </a:r>
          </a:p>
        </p:txBody>
      </p:sp>
    </p:spTree>
    <p:extLst>
      <p:ext uri="{BB962C8B-B14F-4D97-AF65-F5344CB8AC3E}">
        <p14:creationId xmlns:p14="http://schemas.microsoft.com/office/powerpoint/2010/main" val="131682832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內容版面配置區 2">
            <a:extLst>
              <a:ext uri="{FF2B5EF4-FFF2-40B4-BE49-F238E27FC236}">
                <a16:creationId xmlns:a16="http://schemas.microsoft.com/office/drawing/2014/main" id="{164E200C-71C2-4EA2-A2C8-32EF521535C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61872" y="1435100"/>
            <a:ext cx="9692640" cy="4745037"/>
          </a:xfrm>
        </p:spPr>
        <p:txBody>
          <a:bodyPr>
            <a:normAutofit/>
          </a:bodyPr>
          <a:lstStyle/>
          <a:p>
            <a:r>
              <a:rPr lang="zh-TW" altLang="en-US" sz="2800" b="1" dirty="0"/>
              <a:t>如何修正盲區</a:t>
            </a:r>
            <a:r>
              <a:rPr lang="en-US" altLang="zh-TW" sz="2800" b="1" dirty="0"/>
              <a:t>:</a:t>
            </a:r>
            <a:r>
              <a:rPr lang="zh-TW" altLang="en-US" sz="2800" b="1" dirty="0"/>
              <a:t> </a:t>
            </a:r>
            <a:endParaRPr lang="en-US" altLang="zh-TW" sz="2800" b="1" dirty="0"/>
          </a:p>
          <a:p>
            <a:r>
              <a:rPr lang="zh-TW" altLang="en-US" sz="2800" dirty="0"/>
              <a:t>僅只用單一方向旋轉角度參數</a:t>
            </a:r>
            <a:r>
              <a:rPr lang="en-US" altLang="zh-TW" sz="2800" dirty="0"/>
              <a:t>+</a:t>
            </a:r>
            <a:r>
              <a:rPr lang="zh-TW" altLang="en-US" sz="2800" dirty="0"/>
              <a:t>旋轉</a:t>
            </a:r>
            <a:r>
              <a:rPr lang="en-US" altLang="zh-TW" sz="2800" dirty="0"/>
              <a:t>Mapping Table</a:t>
            </a:r>
          </a:p>
          <a:p>
            <a:r>
              <a:rPr lang="zh-TW" altLang="en-US" sz="2800" dirty="0"/>
              <a:t>與</a:t>
            </a:r>
            <a:r>
              <a:rPr lang="en-US" altLang="zh-TW" sz="2800" dirty="0">
                <a:solidFill>
                  <a:srgbClr val="FF0000"/>
                </a:solidFill>
              </a:rPr>
              <a:t>P.12</a:t>
            </a:r>
            <a:r>
              <a:rPr lang="zh-TW" altLang="en-US" sz="2800" dirty="0">
                <a:solidFill>
                  <a:srgbClr val="FF0000"/>
                </a:solidFill>
              </a:rPr>
              <a:t>概念類似 </a:t>
            </a:r>
            <a:r>
              <a:rPr lang="en-US" altLang="zh-TW" sz="2800" dirty="0"/>
              <a:t>(Table</a:t>
            </a:r>
            <a:r>
              <a:rPr lang="zh-TW" altLang="en-US" sz="2800" dirty="0"/>
              <a:t>即為</a:t>
            </a:r>
            <a:r>
              <a:rPr lang="en-US" altLang="zh-TW" sz="2800" dirty="0"/>
              <a:t>ROI)</a:t>
            </a:r>
          </a:p>
          <a:p>
            <a:r>
              <a:rPr lang="zh-TW" altLang="en-US" sz="2800" b="1" dirty="0"/>
              <a:t>無</a:t>
            </a:r>
            <a:r>
              <a:rPr lang="en-US" altLang="zh-TW" sz="2800" b="1" dirty="0"/>
              <a:t>code</a:t>
            </a:r>
            <a:r>
              <a:rPr lang="zh-TW" altLang="en-US" sz="2800" b="1" dirty="0"/>
              <a:t>實作 需自行實作此概念</a:t>
            </a:r>
            <a:endParaRPr lang="en-US" altLang="zh-TW" sz="2800" b="1" dirty="0"/>
          </a:p>
        </p:txBody>
      </p:sp>
      <p:pic>
        <p:nvPicPr>
          <p:cNvPr id="7" name="圖片 6">
            <a:extLst>
              <a:ext uri="{FF2B5EF4-FFF2-40B4-BE49-F238E27FC236}">
                <a16:creationId xmlns:a16="http://schemas.microsoft.com/office/drawing/2014/main" id="{9EA6F46F-2CAD-4317-AC03-BB97F8F161F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88452" y="2927970"/>
            <a:ext cx="2838846" cy="3172268"/>
          </a:xfrm>
          <a:prstGeom prst="rect">
            <a:avLst/>
          </a:prstGeom>
        </p:spPr>
      </p:pic>
      <p:sp>
        <p:nvSpPr>
          <p:cNvPr id="8" name="文字方塊 7">
            <a:extLst>
              <a:ext uri="{FF2B5EF4-FFF2-40B4-BE49-F238E27FC236}">
                <a16:creationId xmlns:a16="http://schemas.microsoft.com/office/drawing/2014/main" id="{3F070512-0F77-4FF8-8434-E3ABB14400BE}"/>
              </a:ext>
            </a:extLst>
          </p:cNvPr>
          <p:cNvSpPr txBox="1"/>
          <p:nvPr/>
        </p:nvSpPr>
        <p:spPr>
          <a:xfrm>
            <a:off x="8453877" y="6316138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dirty="0"/>
              <a:t>視角盲區</a:t>
            </a:r>
          </a:p>
        </p:txBody>
      </p:sp>
      <p:sp>
        <p:nvSpPr>
          <p:cNvPr id="10" name="橢圓 9">
            <a:extLst>
              <a:ext uri="{FF2B5EF4-FFF2-40B4-BE49-F238E27FC236}">
                <a16:creationId xmlns:a16="http://schemas.microsoft.com/office/drawing/2014/main" id="{FC17EEDF-4C4D-4FA5-977B-4A63714DE060}"/>
              </a:ext>
            </a:extLst>
          </p:cNvPr>
          <p:cNvSpPr/>
          <p:nvPr/>
        </p:nvSpPr>
        <p:spPr>
          <a:xfrm>
            <a:off x="7588452" y="3275555"/>
            <a:ext cx="1810580" cy="2824683"/>
          </a:xfrm>
          <a:prstGeom prst="ellipse">
            <a:avLst/>
          </a:prstGeom>
          <a:noFill/>
          <a:ln w="444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25" name="標題 1">
            <a:extLst>
              <a:ext uri="{FF2B5EF4-FFF2-40B4-BE49-F238E27FC236}">
                <a16:creationId xmlns:a16="http://schemas.microsoft.com/office/drawing/2014/main" id="{1E0551CF-D8E2-436A-83A0-C0D89973F5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7868" y="365760"/>
            <a:ext cx="10644326" cy="853440"/>
          </a:xfrm>
        </p:spPr>
        <p:txBody>
          <a:bodyPr>
            <a:noAutofit/>
          </a:bodyPr>
          <a:lstStyle/>
          <a:p>
            <a:r>
              <a:rPr lang="en-US" altLang="zh-TW" sz="3600" b="1" dirty="0"/>
              <a:t>8.</a:t>
            </a:r>
            <a:r>
              <a:rPr lang="zh-TW" altLang="en-US" sz="3600" b="1" dirty="0"/>
              <a:t> 其他校正法 </a:t>
            </a:r>
            <a:r>
              <a:rPr lang="en-US" altLang="zh-TW" sz="3600" b="1" dirty="0"/>
              <a:t>-</a:t>
            </a:r>
            <a:r>
              <a:rPr lang="zh-TW" altLang="en-US" sz="3600" b="1" dirty="0"/>
              <a:t> </a:t>
            </a:r>
            <a:r>
              <a:rPr lang="en-US" altLang="zh-TW" sz="3600" b="1" dirty="0"/>
              <a:t>Equirectangular</a:t>
            </a:r>
            <a:r>
              <a:rPr lang="zh-TW" altLang="en-US" sz="3600" b="1" dirty="0"/>
              <a:t> </a:t>
            </a:r>
            <a:r>
              <a:rPr lang="en-US" altLang="zh-TW" sz="3600" b="1" dirty="0"/>
              <a:t>to Perspective</a:t>
            </a:r>
          </a:p>
        </p:txBody>
      </p:sp>
    </p:spTree>
    <p:extLst>
      <p:ext uri="{BB962C8B-B14F-4D97-AF65-F5344CB8AC3E}">
        <p14:creationId xmlns:p14="http://schemas.microsoft.com/office/powerpoint/2010/main" val="37573721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903BAEAF-BD12-4312-A326-0258D9C726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61872" y="365760"/>
            <a:ext cx="9692640" cy="85344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zh-TW" altLang="en-US" sz="3600" b="1" dirty="0"/>
              <a:t>中心校正法</a:t>
            </a:r>
            <a:endParaRPr lang="en-US" altLang="zh-TW" sz="3600" b="1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E192C90F-C3EE-41BF-A0BA-A8F7C88E3B9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61872" y="1435100"/>
            <a:ext cx="9692640" cy="4745037"/>
          </a:xfrm>
        </p:spPr>
        <p:txBody>
          <a:bodyPr>
            <a:normAutofit/>
          </a:bodyPr>
          <a:lstStyle/>
          <a:p>
            <a:r>
              <a:rPr lang="zh-TW" altLang="en-US" sz="2800" dirty="0"/>
              <a:t>此校正法以</a:t>
            </a:r>
            <a:r>
              <a:rPr lang="zh-TW" altLang="en-US" sz="2800" dirty="0">
                <a:solidFill>
                  <a:srgbClr val="FF0000"/>
                </a:solidFill>
              </a:rPr>
              <a:t>校正中心形變</a:t>
            </a:r>
            <a:r>
              <a:rPr lang="zh-TW" altLang="en-US" sz="2800" dirty="0"/>
              <a:t>為原則</a:t>
            </a:r>
            <a:endParaRPr lang="en-US" altLang="zh-TW" sz="2800" dirty="0"/>
          </a:p>
          <a:p>
            <a:r>
              <a:rPr lang="zh-TW" altLang="en-US" sz="2800" dirty="0">
                <a:solidFill>
                  <a:srgbClr val="FF0000"/>
                </a:solidFill>
              </a:rPr>
              <a:t>無法</a:t>
            </a:r>
            <a:r>
              <a:rPr lang="zh-TW" altLang="en-US" sz="2800" dirty="0"/>
              <a:t>達到任意區域形變校正</a:t>
            </a:r>
            <a:endParaRPr lang="en-US" altLang="zh-TW" sz="2800" dirty="0"/>
          </a:p>
        </p:txBody>
      </p:sp>
      <p:graphicFrame>
        <p:nvGraphicFramePr>
          <p:cNvPr id="4" name="表格 26">
            <a:extLst>
              <a:ext uri="{FF2B5EF4-FFF2-40B4-BE49-F238E27FC236}">
                <a16:creationId xmlns:a16="http://schemas.microsoft.com/office/drawing/2014/main" id="{414B9F8D-1820-4C96-8D69-69AB15BECC3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23787541"/>
              </p:ext>
            </p:extLst>
          </p:nvPr>
        </p:nvGraphicFramePr>
        <p:xfrm>
          <a:off x="71021" y="2716010"/>
          <a:ext cx="11150352" cy="4004386"/>
        </p:xfrm>
        <a:graphic>
          <a:graphicData uri="http://schemas.openxmlformats.org/drawingml/2006/table">
            <a:tbl>
              <a:tblPr firstRow="1" bandRow="1">
                <a:tableStyleId>{5DA37D80-6434-44D0-A028-1B22A696006F}</a:tableStyleId>
              </a:tblPr>
              <a:tblGrid>
                <a:gridCol w="2787588">
                  <a:extLst>
                    <a:ext uri="{9D8B030D-6E8A-4147-A177-3AD203B41FA5}">
                      <a16:colId xmlns:a16="http://schemas.microsoft.com/office/drawing/2014/main" val="3555755480"/>
                    </a:ext>
                  </a:extLst>
                </a:gridCol>
                <a:gridCol w="2787588">
                  <a:extLst>
                    <a:ext uri="{9D8B030D-6E8A-4147-A177-3AD203B41FA5}">
                      <a16:colId xmlns:a16="http://schemas.microsoft.com/office/drawing/2014/main" val="3517311290"/>
                    </a:ext>
                  </a:extLst>
                </a:gridCol>
                <a:gridCol w="2787588">
                  <a:extLst>
                    <a:ext uri="{9D8B030D-6E8A-4147-A177-3AD203B41FA5}">
                      <a16:colId xmlns:a16="http://schemas.microsoft.com/office/drawing/2014/main" val="3837547989"/>
                    </a:ext>
                  </a:extLst>
                </a:gridCol>
                <a:gridCol w="2787588">
                  <a:extLst>
                    <a:ext uri="{9D8B030D-6E8A-4147-A177-3AD203B41FA5}">
                      <a16:colId xmlns:a16="http://schemas.microsoft.com/office/drawing/2014/main" val="4052228883"/>
                    </a:ext>
                  </a:extLst>
                </a:gridCol>
              </a:tblGrid>
              <a:tr h="787104">
                <a:tc>
                  <a:txBody>
                    <a:bodyPr/>
                    <a:lstStyle/>
                    <a:p>
                      <a:pPr algn="ctr"/>
                      <a:r>
                        <a:rPr lang="en-US" altLang="zh-TW" dirty="0"/>
                        <a:t>Origin</a:t>
                      </a:r>
                      <a:endParaRPr lang="zh-TW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dirty="0"/>
                        <a:t>Calibration</a:t>
                      </a:r>
                      <a:endParaRPr lang="zh-TW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8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Double Longitude</a:t>
                      </a:r>
                      <a:endParaRPr lang="zh-TW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8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Bi-Directional Longitude</a:t>
                      </a:r>
                      <a:endParaRPr lang="zh-TW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478150387"/>
                  </a:ext>
                </a:extLst>
              </a:tr>
              <a:tr h="1608641">
                <a:tc>
                  <a:txBody>
                    <a:bodyPr/>
                    <a:lstStyle/>
                    <a:p>
                      <a:pPr algn="ctr"/>
                      <a:endParaRPr lang="zh-TW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TW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TW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TW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63856052"/>
                  </a:ext>
                </a:extLst>
              </a:tr>
              <a:tr h="1608641">
                <a:tc>
                  <a:txBody>
                    <a:bodyPr/>
                    <a:lstStyle/>
                    <a:p>
                      <a:pPr algn="ctr"/>
                      <a:endParaRPr lang="zh-TW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TW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TW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TW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205219074"/>
                  </a:ext>
                </a:extLst>
              </a:tr>
            </a:tbl>
          </a:graphicData>
        </a:graphic>
      </p:graphicFrame>
      <p:pic>
        <p:nvPicPr>
          <p:cNvPr id="5" name="圖片 4" descr="一張含有 風扇, 握住, 傘, 坐 的圖片&#10;&#10;自動產生的描述">
            <a:extLst>
              <a:ext uri="{FF2B5EF4-FFF2-40B4-BE49-F238E27FC236}">
                <a16:creationId xmlns:a16="http://schemas.microsoft.com/office/drawing/2014/main" id="{318F8E24-F2B1-4D44-92A8-51A738DC31F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9263" y="3595820"/>
            <a:ext cx="1440000" cy="1440000"/>
          </a:xfrm>
          <a:prstGeom prst="rect">
            <a:avLst/>
          </a:prstGeom>
        </p:spPr>
      </p:pic>
      <p:pic>
        <p:nvPicPr>
          <p:cNvPr id="6" name="圖片 5" descr="一張含有 圍欄, 室外, 坐, 椅子 的圖片&#10;&#10;自動產生的描述">
            <a:extLst>
              <a:ext uri="{FF2B5EF4-FFF2-40B4-BE49-F238E27FC236}">
                <a16:creationId xmlns:a16="http://schemas.microsoft.com/office/drawing/2014/main" id="{A46C2DD6-2E5A-4275-B823-6D596230D01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37539" y="3595820"/>
            <a:ext cx="1440000" cy="1440000"/>
          </a:xfrm>
          <a:prstGeom prst="rect">
            <a:avLst/>
          </a:prstGeom>
        </p:spPr>
      </p:pic>
      <p:pic>
        <p:nvPicPr>
          <p:cNvPr id="7" name="圖片 6" descr="一張含有 坐, 並排的, 綠色, 紅色 的圖片&#10;&#10;自動產生的描述">
            <a:extLst>
              <a:ext uri="{FF2B5EF4-FFF2-40B4-BE49-F238E27FC236}">
                <a16:creationId xmlns:a16="http://schemas.microsoft.com/office/drawing/2014/main" id="{ED2DD963-379E-44C5-908D-1DDD5527D75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8591" y="3595820"/>
            <a:ext cx="1440000" cy="1440000"/>
          </a:xfrm>
          <a:prstGeom prst="rect">
            <a:avLst/>
          </a:prstGeom>
        </p:spPr>
      </p:pic>
      <p:pic>
        <p:nvPicPr>
          <p:cNvPr id="8" name="圖片 7" descr="一張含有 建築物, 坐, 金屬, 籠 的圖片&#10;&#10;自動產生的描述">
            <a:extLst>
              <a:ext uri="{FF2B5EF4-FFF2-40B4-BE49-F238E27FC236}">
                <a16:creationId xmlns:a16="http://schemas.microsoft.com/office/drawing/2014/main" id="{C78AB427-87AF-49A7-AE82-5FE98EA34EE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3065" y="3595820"/>
            <a:ext cx="1440000" cy="1440000"/>
          </a:xfrm>
          <a:prstGeom prst="rect">
            <a:avLst/>
          </a:prstGeom>
        </p:spPr>
      </p:pic>
      <p:pic>
        <p:nvPicPr>
          <p:cNvPr id="9" name="圖片 8" descr="一張含有 室內, 桌, 書桌, 電腦 的圖片&#10;&#10;自動產生的描述">
            <a:extLst>
              <a:ext uri="{FF2B5EF4-FFF2-40B4-BE49-F238E27FC236}">
                <a16:creationId xmlns:a16="http://schemas.microsoft.com/office/drawing/2014/main" id="{510DCA85-00EC-46DB-BC89-F676BCD64C8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37539" y="5204508"/>
            <a:ext cx="1440000" cy="1440000"/>
          </a:xfrm>
          <a:prstGeom prst="rect">
            <a:avLst/>
          </a:prstGeom>
        </p:spPr>
      </p:pic>
      <p:pic>
        <p:nvPicPr>
          <p:cNvPr id="10" name="圖片 9" descr="一張含有 室內, 桌, 房間, 直立的 的圖片&#10;&#10;自動產生的描述">
            <a:extLst>
              <a:ext uri="{FF2B5EF4-FFF2-40B4-BE49-F238E27FC236}">
                <a16:creationId xmlns:a16="http://schemas.microsoft.com/office/drawing/2014/main" id="{1AB9B4C7-2592-4D67-8FCC-ECDC4E6B856C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8591" y="5204508"/>
            <a:ext cx="1440000" cy="1440000"/>
          </a:xfrm>
          <a:prstGeom prst="rect">
            <a:avLst/>
          </a:prstGeom>
        </p:spPr>
      </p:pic>
      <p:pic>
        <p:nvPicPr>
          <p:cNvPr id="11" name="圖片 10" descr="一張含有 室內, 蛋糕, 坐, 桌 的圖片&#10;&#10;自動產生的描述">
            <a:extLst>
              <a:ext uri="{FF2B5EF4-FFF2-40B4-BE49-F238E27FC236}">
                <a16:creationId xmlns:a16="http://schemas.microsoft.com/office/drawing/2014/main" id="{C2530B7F-7AB8-41A9-A0A1-40F7C445B192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98211" y="5204508"/>
            <a:ext cx="1440000" cy="1440000"/>
          </a:xfrm>
          <a:prstGeom prst="rect">
            <a:avLst/>
          </a:prstGeom>
        </p:spPr>
      </p:pic>
      <p:pic>
        <p:nvPicPr>
          <p:cNvPr id="12" name="圖片 11" descr="一張含有 室內, 尋找, 相片, 風景 的圖片&#10;&#10;自動產生的描述">
            <a:extLst>
              <a:ext uri="{FF2B5EF4-FFF2-40B4-BE49-F238E27FC236}">
                <a16:creationId xmlns:a16="http://schemas.microsoft.com/office/drawing/2014/main" id="{26CB3527-A436-4DB2-9C4D-E866CDE8F211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9263" y="5204508"/>
            <a:ext cx="1440000" cy="14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40027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903BAEAF-BD12-4312-A326-0258D9C726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61872" y="365760"/>
            <a:ext cx="9692640" cy="853440"/>
          </a:xfrm>
        </p:spPr>
        <p:txBody>
          <a:bodyPr>
            <a:normAutofit/>
          </a:bodyPr>
          <a:lstStyle/>
          <a:p>
            <a:r>
              <a:rPr lang="en-US" altLang="zh-TW" sz="3600" b="1" dirty="0"/>
              <a:t>1.</a:t>
            </a:r>
            <a:r>
              <a:rPr lang="zh-TW" altLang="en-US" sz="3600" b="1" dirty="0"/>
              <a:t> 中心校正法 </a:t>
            </a:r>
            <a:r>
              <a:rPr lang="en-US" altLang="zh-TW" sz="3600" b="1" dirty="0"/>
              <a:t>– Lens Calibration</a:t>
            </a:r>
            <a:endParaRPr lang="zh-TW" altLang="en-US" sz="3600" b="1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E192C90F-C3EE-41BF-A0BA-A8F7C88E3B9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61872" y="1435100"/>
            <a:ext cx="9692640" cy="4745037"/>
          </a:xfrm>
        </p:spPr>
        <p:txBody>
          <a:bodyPr>
            <a:normAutofit/>
          </a:bodyPr>
          <a:lstStyle/>
          <a:p>
            <a:r>
              <a:rPr lang="zh-TW" altLang="en-US" sz="2800" dirty="0"/>
              <a:t>最為廣為人知的魚眼校正方法</a:t>
            </a:r>
            <a:endParaRPr lang="en-US" altLang="zh-TW" sz="2800" dirty="0"/>
          </a:p>
          <a:p>
            <a:r>
              <a:rPr lang="zh-TW" altLang="en-US" sz="2800" b="1" dirty="0"/>
              <a:t>優點</a:t>
            </a:r>
            <a:r>
              <a:rPr lang="en-US" altLang="zh-TW" sz="2800" b="1" dirty="0"/>
              <a:t>:</a:t>
            </a:r>
            <a:r>
              <a:rPr lang="zh-TW" altLang="en-US" sz="2800" dirty="0"/>
              <a:t> 中心形變可以得到有效校正結果</a:t>
            </a:r>
            <a:endParaRPr lang="en-US" altLang="zh-TW" sz="2800" dirty="0"/>
          </a:p>
          <a:p>
            <a:r>
              <a:rPr lang="zh-TW" altLang="en-US" sz="2800" b="1" dirty="0"/>
              <a:t>缺點</a:t>
            </a:r>
            <a:r>
              <a:rPr lang="en-US" altLang="zh-TW" sz="2800" b="1" dirty="0"/>
              <a:t>:</a:t>
            </a:r>
            <a:r>
              <a:rPr lang="zh-TW" altLang="en-US" sz="2800" dirty="0"/>
              <a:t> 需要</a:t>
            </a:r>
            <a:r>
              <a:rPr lang="zh-TW" altLang="en-US" sz="2800" dirty="0">
                <a:solidFill>
                  <a:srgbClr val="FF0000"/>
                </a:solidFill>
              </a:rPr>
              <a:t>相機內參</a:t>
            </a:r>
            <a:r>
              <a:rPr lang="zh-TW" altLang="en-US" sz="2800" dirty="0"/>
              <a:t>當參數 </a:t>
            </a:r>
            <a:endParaRPr lang="en-US" altLang="zh-TW" sz="2800" dirty="0"/>
          </a:p>
          <a:p>
            <a:pPr marL="0" indent="0">
              <a:buNone/>
            </a:pPr>
            <a:r>
              <a:rPr lang="zh-TW" altLang="en-US" sz="2800" dirty="0"/>
              <a:t>           校正結果好壞取決於內參準不準確</a:t>
            </a:r>
            <a:endParaRPr lang="en-US" altLang="zh-TW" sz="2800" dirty="0"/>
          </a:p>
          <a:p>
            <a:pPr marL="0" indent="0">
              <a:buNone/>
            </a:pPr>
            <a:r>
              <a:rPr lang="zh-TW" altLang="en-US" sz="2800" dirty="0"/>
              <a:t>           每台相機內參均</a:t>
            </a:r>
            <a:r>
              <a:rPr lang="zh-TW" altLang="en-US" sz="2800" dirty="0">
                <a:solidFill>
                  <a:srgbClr val="FF0000"/>
                </a:solidFill>
              </a:rPr>
              <a:t>不同</a:t>
            </a:r>
            <a:r>
              <a:rPr lang="zh-TW" altLang="en-US" sz="2800" dirty="0"/>
              <a:t> 故使用不同相機時都需要校正</a:t>
            </a:r>
            <a:endParaRPr lang="en-US" altLang="zh-TW" sz="2800" dirty="0"/>
          </a:p>
        </p:txBody>
      </p:sp>
      <p:pic>
        <p:nvPicPr>
          <p:cNvPr id="16" name="圖片 15" descr="一張含有 風扇, 握住, 傘, 坐 的圖片&#10;&#10;自動產生的描述">
            <a:extLst>
              <a:ext uri="{FF2B5EF4-FFF2-40B4-BE49-F238E27FC236}">
                <a16:creationId xmlns:a16="http://schemas.microsoft.com/office/drawing/2014/main" id="{E89D7AEE-8C75-452E-AC9C-7AAE574931E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3672" y="4702900"/>
            <a:ext cx="1440000" cy="1440000"/>
          </a:xfrm>
          <a:prstGeom prst="rect">
            <a:avLst/>
          </a:prstGeom>
        </p:spPr>
      </p:pic>
      <p:pic>
        <p:nvPicPr>
          <p:cNvPr id="17" name="圖片 16" descr="一張含有 坐, 並排的, 綠色, 紅色 的圖片&#10;&#10;自動產生的描述">
            <a:extLst>
              <a:ext uri="{FF2B5EF4-FFF2-40B4-BE49-F238E27FC236}">
                <a16:creationId xmlns:a16="http://schemas.microsoft.com/office/drawing/2014/main" id="{3636134F-39FA-4733-94EB-C5B85DE42DB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672" y="4702900"/>
            <a:ext cx="1440000" cy="1440000"/>
          </a:xfrm>
          <a:prstGeom prst="rect">
            <a:avLst/>
          </a:prstGeom>
        </p:spPr>
      </p:pic>
      <p:pic>
        <p:nvPicPr>
          <p:cNvPr id="18" name="圖片 17" descr="一張含有 室內, 桌, 房間, 直立的 的圖片&#10;&#10;自動產生的描述">
            <a:extLst>
              <a:ext uri="{FF2B5EF4-FFF2-40B4-BE49-F238E27FC236}">
                <a16:creationId xmlns:a16="http://schemas.microsoft.com/office/drawing/2014/main" id="{45508BE6-EE34-4BC3-9A64-8F11DC3ACD7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3672" y="4702900"/>
            <a:ext cx="1440000" cy="1440000"/>
          </a:xfrm>
          <a:prstGeom prst="rect">
            <a:avLst/>
          </a:prstGeom>
        </p:spPr>
      </p:pic>
      <p:pic>
        <p:nvPicPr>
          <p:cNvPr id="19" name="圖片 18" descr="一張含有 室內, 尋找, 相片, 風景 的圖片&#10;&#10;自動產生的描述">
            <a:extLst>
              <a:ext uri="{FF2B5EF4-FFF2-40B4-BE49-F238E27FC236}">
                <a16:creationId xmlns:a16="http://schemas.microsoft.com/office/drawing/2014/main" id="{20C48487-99CA-4E1D-B557-A4D23256134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3672" y="4702900"/>
            <a:ext cx="1440000" cy="1440000"/>
          </a:xfrm>
          <a:prstGeom prst="rect">
            <a:avLst/>
          </a:prstGeom>
        </p:spPr>
      </p:pic>
      <p:sp>
        <p:nvSpPr>
          <p:cNvPr id="4" name="箭號: 向右 3">
            <a:extLst>
              <a:ext uri="{FF2B5EF4-FFF2-40B4-BE49-F238E27FC236}">
                <a16:creationId xmlns:a16="http://schemas.microsoft.com/office/drawing/2014/main" id="{2145CAFE-F978-46B8-96E1-F04960CEF453}"/>
              </a:ext>
            </a:extLst>
          </p:cNvPr>
          <p:cNvSpPr/>
          <p:nvPr/>
        </p:nvSpPr>
        <p:spPr>
          <a:xfrm>
            <a:off x="3391270" y="5249785"/>
            <a:ext cx="408373" cy="346229"/>
          </a:xfrm>
          <a:prstGeom prst="rightArrow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22" name="箭號: 向右 21">
            <a:extLst>
              <a:ext uri="{FF2B5EF4-FFF2-40B4-BE49-F238E27FC236}">
                <a16:creationId xmlns:a16="http://schemas.microsoft.com/office/drawing/2014/main" id="{46EB69C7-39AF-4A2E-969B-50772D3D7249}"/>
              </a:ext>
            </a:extLst>
          </p:cNvPr>
          <p:cNvSpPr/>
          <p:nvPr/>
        </p:nvSpPr>
        <p:spPr>
          <a:xfrm>
            <a:off x="7709485" y="5252867"/>
            <a:ext cx="408373" cy="346229"/>
          </a:xfrm>
          <a:prstGeom prst="rightArrow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8905736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圖片 9" descr="一張含有 建築物, 坐, 金屬, 籠 的圖片&#10;&#10;自動產生的描述">
            <a:extLst>
              <a:ext uri="{FF2B5EF4-FFF2-40B4-BE49-F238E27FC236}">
                <a16:creationId xmlns:a16="http://schemas.microsoft.com/office/drawing/2014/main" id="{8E32A865-BCF9-4318-B431-796A38FD019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672" y="4702899"/>
            <a:ext cx="1440000" cy="1440000"/>
          </a:xfrm>
          <a:prstGeom prst="rect">
            <a:avLst/>
          </a:prstGeom>
        </p:spPr>
      </p:pic>
      <p:pic>
        <p:nvPicPr>
          <p:cNvPr id="11" name="圖片 10" descr="一張含有 室內, 蛋糕, 坐, 桌 的圖片&#10;&#10;自動產生的描述">
            <a:extLst>
              <a:ext uri="{FF2B5EF4-FFF2-40B4-BE49-F238E27FC236}">
                <a16:creationId xmlns:a16="http://schemas.microsoft.com/office/drawing/2014/main" id="{E8A5E900-BC1A-4D17-81FC-A3B2A936215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3672" y="4702899"/>
            <a:ext cx="1440000" cy="1440000"/>
          </a:xfrm>
          <a:prstGeom prst="rect">
            <a:avLst/>
          </a:prstGeom>
        </p:spPr>
      </p:pic>
      <p:sp>
        <p:nvSpPr>
          <p:cNvPr id="2" name="標題 1">
            <a:extLst>
              <a:ext uri="{FF2B5EF4-FFF2-40B4-BE49-F238E27FC236}">
                <a16:creationId xmlns:a16="http://schemas.microsoft.com/office/drawing/2014/main" id="{903BAEAF-BD12-4312-A326-0258D9C726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61872" y="365760"/>
            <a:ext cx="9692640" cy="853440"/>
          </a:xfrm>
        </p:spPr>
        <p:txBody>
          <a:bodyPr>
            <a:normAutofit/>
          </a:bodyPr>
          <a:lstStyle/>
          <a:p>
            <a:r>
              <a:rPr lang="en-US" altLang="zh-TW" sz="3600" b="1" dirty="0"/>
              <a:t>2.</a:t>
            </a:r>
            <a:r>
              <a:rPr lang="zh-TW" altLang="en-US" sz="3600" b="1" dirty="0"/>
              <a:t> 中心校正法 </a:t>
            </a:r>
            <a:r>
              <a:rPr lang="en-US" altLang="zh-TW" sz="3600" b="1" dirty="0"/>
              <a:t>– </a:t>
            </a:r>
            <a:r>
              <a:rPr lang="en-US" altLang="zh-TW" sz="36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Double Longitude</a:t>
            </a:r>
            <a:endParaRPr lang="zh-TW" altLang="en-US" sz="3600" b="1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E192C90F-C3EE-41BF-A0BA-A8F7C88E3B9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61872" y="1435100"/>
            <a:ext cx="9692640" cy="4745037"/>
          </a:xfrm>
        </p:spPr>
        <p:txBody>
          <a:bodyPr>
            <a:normAutofit/>
          </a:bodyPr>
          <a:lstStyle/>
          <a:p>
            <a:r>
              <a:rPr lang="zh-TW" altLang="en-US" sz="2800" b="1" dirty="0"/>
              <a:t>優點</a:t>
            </a:r>
            <a:r>
              <a:rPr lang="en-US" altLang="zh-TW" sz="2800" b="1" dirty="0"/>
              <a:t>:</a:t>
            </a:r>
            <a:r>
              <a:rPr lang="zh-TW" altLang="en-US" sz="2800" dirty="0"/>
              <a:t> 不需要相機內參</a:t>
            </a:r>
            <a:endParaRPr lang="en-US" altLang="zh-TW" sz="2800" dirty="0"/>
          </a:p>
          <a:p>
            <a:r>
              <a:rPr lang="zh-TW" altLang="en-US" sz="2800" b="1" dirty="0"/>
              <a:t>缺點</a:t>
            </a:r>
            <a:r>
              <a:rPr lang="en-US" altLang="zh-TW" sz="2800" b="1" dirty="0"/>
              <a:t>:</a:t>
            </a:r>
            <a:r>
              <a:rPr lang="zh-TW" altLang="en-US" sz="2800" dirty="0"/>
              <a:t> 校正結果離中心越遠形變越嚴重</a:t>
            </a:r>
            <a:endParaRPr lang="en-US" altLang="zh-TW" sz="2800" dirty="0"/>
          </a:p>
          <a:p>
            <a:pPr marL="0" indent="0">
              <a:buNone/>
            </a:pPr>
            <a:r>
              <a:rPr lang="zh-TW" altLang="en-US" sz="2800" dirty="0"/>
              <a:t>           </a:t>
            </a:r>
            <a:r>
              <a:rPr lang="en-US" altLang="zh-TW" sz="2800" dirty="0"/>
              <a:t>(</a:t>
            </a:r>
            <a:r>
              <a:rPr lang="zh-TW" altLang="en-US" sz="2800" dirty="0"/>
              <a:t>可從網格圖看到從藍色區域往外延伸 儘管靠中心 </a:t>
            </a:r>
            <a:endParaRPr lang="en-US" altLang="zh-TW" sz="2800" dirty="0"/>
          </a:p>
          <a:p>
            <a:pPr marL="0" indent="0">
              <a:buNone/>
            </a:pPr>
            <a:r>
              <a:rPr lang="zh-TW" altLang="en-US" sz="2800" dirty="0"/>
              <a:t>            校正結果還是會扭曲網格 與前方法有差異</a:t>
            </a:r>
            <a:r>
              <a:rPr lang="en-US" altLang="zh-TW" sz="2800" dirty="0"/>
              <a:t>)</a:t>
            </a:r>
          </a:p>
        </p:txBody>
      </p:sp>
      <p:pic>
        <p:nvPicPr>
          <p:cNvPr id="16" name="圖片 15" descr="一張含有 風扇, 握住, 傘, 坐 的圖片&#10;&#10;自動產生的描述">
            <a:extLst>
              <a:ext uri="{FF2B5EF4-FFF2-40B4-BE49-F238E27FC236}">
                <a16:creationId xmlns:a16="http://schemas.microsoft.com/office/drawing/2014/main" id="{E89D7AEE-8C75-452E-AC9C-7AAE574931E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3672" y="4702900"/>
            <a:ext cx="1440000" cy="1440000"/>
          </a:xfrm>
          <a:prstGeom prst="rect">
            <a:avLst/>
          </a:prstGeom>
        </p:spPr>
      </p:pic>
      <p:pic>
        <p:nvPicPr>
          <p:cNvPr id="19" name="圖片 18" descr="一張含有 室內, 尋找, 相片, 風景 的圖片&#10;&#10;自動產生的描述">
            <a:extLst>
              <a:ext uri="{FF2B5EF4-FFF2-40B4-BE49-F238E27FC236}">
                <a16:creationId xmlns:a16="http://schemas.microsoft.com/office/drawing/2014/main" id="{20C48487-99CA-4E1D-B557-A4D23256134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3672" y="4702900"/>
            <a:ext cx="1440000" cy="1440000"/>
          </a:xfrm>
          <a:prstGeom prst="rect">
            <a:avLst/>
          </a:prstGeom>
        </p:spPr>
      </p:pic>
      <p:sp>
        <p:nvSpPr>
          <p:cNvPr id="4" name="箭號: 向右 3">
            <a:extLst>
              <a:ext uri="{FF2B5EF4-FFF2-40B4-BE49-F238E27FC236}">
                <a16:creationId xmlns:a16="http://schemas.microsoft.com/office/drawing/2014/main" id="{2145CAFE-F978-46B8-96E1-F04960CEF453}"/>
              </a:ext>
            </a:extLst>
          </p:cNvPr>
          <p:cNvSpPr/>
          <p:nvPr/>
        </p:nvSpPr>
        <p:spPr>
          <a:xfrm>
            <a:off x="3391270" y="5249785"/>
            <a:ext cx="408373" cy="346229"/>
          </a:xfrm>
          <a:prstGeom prst="rightArrow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22" name="箭號: 向右 21">
            <a:extLst>
              <a:ext uri="{FF2B5EF4-FFF2-40B4-BE49-F238E27FC236}">
                <a16:creationId xmlns:a16="http://schemas.microsoft.com/office/drawing/2014/main" id="{46EB69C7-39AF-4A2E-969B-50772D3D7249}"/>
              </a:ext>
            </a:extLst>
          </p:cNvPr>
          <p:cNvSpPr/>
          <p:nvPr/>
        </p:nvSpPr>
        <p:spPr>
          <a:xfrm>
            <a:off x="7709485" y="5252867"/>
            <a:ext cx="408373" cy="346229"/>
          </a:xfrm>
          <a:prstGeom prst="rightArrow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5" name="橢圓 4">
            <a:extLst>
              <a:ext uri="{FF2B5EF4-FFF2-40B4-BE49-F238E27FC236}">
                <a16:creationId xmlns:a16="http://schemas.microsoft.com/office/drawing/2014/main" id="{A36145A3-BDB8-42E9-8F51-26320D3AE907}"/>
              </a:ext>
            </a:extLst>
          </p:cNvPr>
          <p:cNvSpPr/>
          <p:nvPr/>
        </p:nvSpPr>
        <p:spPr>
          <a:xfrm>
            <a:off x="4354076" y="4953740"/>
            <a:ext cx="639192" cy="334638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cxnSp>
        <p:nvCxnSpPr>
          <p:cNvPr id="7" name="直線單箭頭接點 6">
            <a:extLst>
              <a:ext uri="{FF2B5EF4-FFF2-40B4-BE49-F238E27FC236}">
                <a16:creationId xmlns:a16="http://schemas.microsoft.com/office/drawing/2014/main" id="{2CA2B38E-4448-444C-ADA8-65D84B67CD09}"/>
              </a:ext>
            </a:extLst>
          </p:cNvPr>
          <p:cNvCxnSpPr>
            <a:cxnSpLocks/>
            <a:endCxn id="5" idx="0"/>
          </p:cNvCxnSpPr>
          <p:nvPr/>
        </p:nvCxnSpPr>
        <p:spPr>
          <a:xfrm>
            <a:off x="4673672" y="3852909"/>
            <a:ext cx="0" cy="1100831"/>
          </a:xfrm>
          <a:prstGeom prst="straightConnector1">
            <a:avLst/>
          </a:prstGeom>
          <a:ln w="4762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876324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圖片 11" descr="一張含有 圍欄, 室外, 坐, 椅子 的圖片&#10;&#10;自動產生的描述">
            <a:extLst>
              <a:ext uri="{FF2B5EF4-FFF2-40B4-BE49-F238E27FC236}">
                <a16:creationId xmlns:a16="http://schemas.microsoft.com/office/drawing/2014/main" id="{E2A486CA-CD55-4924-8E8A-CAC9A56C689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672" y="4702899"/>
            <a:ext cx="1440000" cy="1440000"/>
          </a:xfrm>
          <a:prstGeom prst="rect">
            <a:avLst/>
          </a:prstGeom>
        </p:spPr>
      </p:pic>
      <p:pic>
        <p:nvPicPr>
          <p:cNvPr id="13" name="圖片 12" descr="一張含有 室內, 桌, 書桌, 電腦 的圖片&#10;&#10;自動產生的描述">
            <a:extLst>
              <a:ext uri="{FF2B5EF4-FFF2-40B4-BE49-F238E27FC236}">
                <a16:creationId xmlns:a16="http://schemas.microsoft.com/office/drawing/2014/main" id="{C05366AE-34C4-42C2-B4F8-45C014FD8A7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3671" y="4695255"/>
            <a:ext cx="1440000" cy="1440000"/>
          </a:xfrm>
          <a:prstGeom prst="rect">
            <a:avLst/>
          </a:prstGeom>
        </p:spPr>
      </p:pic>
      <p:sp>
        <p:nvSpPr>
          <p:cNvPr id="2" name="標題 1">
            <a:extLst>
              <a:ext uri="{FF2B5EF4-FFF2-40B4-BE49-F238E27FC236}">
                <a16:creationId xmlns:a16="http://schemas.microsoft.com/office/drawing/2014/main" id="{903BAEAF-BD12-4312-A326-0258D9C726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61872" y="365760"/>
            <a:ext cx="9692640" cy="853440"/>
          </a:xfrm>
        </p:spPr>
        <p:txBody>
          <a:bodyPr>
            <a:normAutofit/>
          </a:bodyPr>
          <a:lstStyle/>
          <a:p>
            <a:r>
              <a:rPr lang="en-US" altLang="zh-TW" sz="3600" b="1" dirty="0"/>
              <a:t>3.</a:t>
            </a:r>
            <a:r>
              <a:rPr lang="zh-TW" altLang="en-US" sz="3600" b="1" dirty="0"/>
              <a:t> 中心校正法 </a:t>
            </a:r>
            <a:r>
              <a:rPr lang="en-US" altLang="zh-TW" sz="3600" b="1" dirty="0"/>
              <a:t>– </a:t>
            </a:r>
            <a:r>
              <a:rPr lang="en-US" altLang="zh-TW" sz="36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Bidirectional Longitude</a:t>
            </a:r>
            <a:endParaRPr lang="zh-TW" altLang="en-US" sz="3600" b="1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E192C90F-C3EE-41BF-A0BA-A8F7C88E3B9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61872" y="1435100"/>
            <a:ext cx="9692640" cy="4745037"/>
          </a:xfrm>
        </p:spPr>
        <p:txBody>
          <a:bodyPr>
            <a:normAutofit/>
          </a:bodyPr>
          <a:lstStyle/>
          <a:p>
            <a:r>
              <a:rPr lang="zh-TW" altLang="en-US" sz="2800" b="1" dirty="0"/>
              <a:t>優點</a:t>
            </a:r>
            <a:r>
              <a:rPr lang="en-US" altLang="zh-TW" sz="2800" b="1" dirty="0"/>
              <a:t>:</a:t>
            </a:r>
            <a:r>
              <a:rPr lang="zh-TW" altLang="en-US" sz="2800" dirty="0"/>
              <a:t> 不需要相機內參</a:t>
            </a:r>
            <a:endParaRPr lang="en-US" altLang="zh-TW" sz="2800" dirty="0"/>
          </a:p>
          <a:p>
            <a:r>
              <a:rPr lang="zh-TW" altLang="en-US" sz="2800" b="1" dirty="0"/>
              <a:t>缺點</a:t>
            </a:r>
            <a:r>
              <a:rPr lang="en-US" altLang="zh-TW" sz="2800" b="1" dirty="0"/>
              <a:t>:</a:t>
            </a:r>
            <a:r>
              <a:rPr lang="zh-TW" altLang="en-US" sz="2800" dirty="0"/>
              <a:t> 可得到較大的中心區域 但外邊會擠壓嚴重</a:t>
            </a:r>
            <a:endParaRPr lang="en-US" altLang="zh-TW" sz="2800" dirty="0"/>
          </a:p>
          <a:p>
            <a:pPr marL="0" indent="0">
              <a:buNone/>
            </a:pPr>
            <a:r>
              <a:rPr lang="zh-TW" altLang="en-US" sz="2800" dirty="0"/>
              <a:t>           校正結果離中心越遠形變越嚴重</a:t>
            </a:r>
            <a:endParaRPr lang="en-US" altLang="zh-TW" sz="2800" dirty="0"/>
          </a:p>
          <a:p>
            <a:pPr marL="0" indent="0">
              <a:buNone/>
            </a:pPr>
            <a:r>
              <a:rPr lang="zh-TW" altLang="en-US" sz="2800" dirty="0"/>
              <a:t>           </a:t>
            </a:r>
            <a:r>
              <a:rPr lang="en-US" altLang="zh-TW" sz="2800" dirty="0"/>
              <a:t>(</a:t>
            </a:r>
            <a:r>
              <a:rPr lang="zh-TW" altLang="en-US" sz="2800" dirty="0"/>
              <a:t>可從網格圖看到從藍色區域往外延伸 儘管靠中心 </a:t>
            </a:r>
            <a:endParaRPr lang="en-US" altLang="zh-TW" sz="2800" dirty="0"/>
          </a:p>
          <a:p>
            <a:pPr marL="0" indent="0">
              <a:buNone/>
            </a:pPr>
            <a:r>
              <a:rPr lang="zh-TW" altLang="en-US" sz="2800" dirty="0"/>
              <a:t>            校正結果還是會扭曲網格 與前方法有差異</a:t>
            </a:r>
            <a:r>
              <a:rPr lang="en-US" altLang="zh-TW" sz="2800" dirty="0"/>
              <a:t>)</a:t>
            </a:r>
          </a:p>
        </p:txBody>
      </p:sp>
      <p:pic>
        <p:nvPicPr>
          <p:cNvPr id="16" name="圖片 15" descr="一張含有 風扇, 握住, 傘, 坐 的圖片&#10;&#10;自動產生的描述">
            <a:extLst>
              <a:ext uri="{FF2B5EF4-FFF2-40B4-BE49-F238E27FC236}">
                <a16:creationId xmlns:a16="http://schemas.microsoft.com/office/drawing/2014/main" id="{E89D7AEE-8C75-452E-AC9C-7AAE574931E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3672" y="4702900"/>
            <a:ext cx="1440000" cy="1440000"/>
          </a:xfrm>
          <a:prstGeom prst="rect">
            <a:avLst/>
          </a:prstGeom>
        </p:spPr>
      </p:pic>
      <p:pic>
        <p:nvPicPr>
          <p:cNvPr id="19" name="圖片 18" descr="一張含有 室內, 尋找, 相片, 風景 的圖片&#10;&#10;自動產生的描述">
            <a:extLst>
              <a:ext uri="{FF2B5EF4-FFF2-40B4-BE49-F238E27FC236}">
                <a16:creationId xmlns:a16="http://schemas.microsoft.com/office/drawing/2014/main" id="{20C48487-99CA-4E1D-B557-A4D23256134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3672" y="4702900"/>
            <a:ext cx="1440000" cy="1440000"/>
          </a:xfrm>
          <a:prstGeom prst="rect">
            <a:avLst/>
          </a:prstGeom>
        </p:spPr>
      </p:pic>
      <p:sp>
        <p:nvSpPr>
          <p:cNvPr id="4" name="箭號: 向右 3">
            <a:extLst>
              <a:ext uri="{FF2B5EF4-FFF2-40B4-BE49-F238E27FC236}">
                <a16:creationId xmlns:a16="http://schemas.microsoft.com/office/drawing/2014/main" id="{2145CAFE-F978-46B8-96E1-F04960CEF453}"/>
              </a:ext>
            </a:extLst>
          </p:cNvPr>
          <p:cNvSpPr/>
          <p:nvPr/>
        </p:nvSpPr>
        <p:spPr>
          <a:xfrm>
            <a:off x="3391270" y="5249785"/>
            <a:ext cx="408373" cy="346229"/>
          </a:xfrm>
          <a:prstGeom prst="rightArrow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22" name="箭號: 向右 21">
            <a:extLst>
              <a:ext uri="{FF2B5EF4-FFF2-40B4-BE49-F238E27FC236}">
                <a16:creationId xmlns:a16="http://schemas.microsoft.com/office/drawing/2014/main" id="{46EB69C7-39AF-4A2E-969B-50772D3D7249}"/>
              </a:ext>
            </a:extLst>
          </p:cNvPr>
          <p:cNvSpPr/>
          <p:nvPr/>
        </p:nvSpPr>
        <p:spPr>
          <a:xfrm>
            <a:off x="7709485" y="5252867"/>
            <a:ext cx="408373" cy="346229"/>
          </a:xfrm>
          <a:prstGeom prst="rightArrow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5" name="橢圓 4">
            <a:extLst>
              <a:ext uri="{FF2B5EF4-FFF2-40B4-BE49-F238E27FC236}">
                <a16:creationId xmlns:a16="http://schemas.microsoft.com/office/drawing/2014/main" id="{A36145A3-BDB8-42E9-8F51-26320D3AE907}"/>
              </a:ext>
            </a:extLst>
          </p:cNvPr>
          <p:cNvSpPr/>
          <p:nvPr/>
        </p:nvSpPr>
        <p:spPr>
          <a:xfrm>
            <a:off x="4354075" y="4861881"/>
            <a:ext cx="639192" cy="334638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cxnSp>
        <p:nvCxnSpPr>
          <p:cNvPr id="7" name="直線單箭頭接點 6">
            <a:extLst>
              <a:ext uri="{FF2B5EF4-FFF2-40B4-BE49-F238E27FC236}">
                <a16:creationId xmlns:a16="http://schemas.microsoft.com/office/drawing/2014/main" id="{2CA2B38E-4448-444C-ADA8-65D84B67CD09}"/>
              </a:ext>
            </a:extLst>
          </p:cNvPr>
          <p:cNvCxnSpPr>
            <a:cxnSpLocks/>
            <a:endCxn id="5" idx="0"/>
          </p:cNvCxnSpPr>
          <p:nvPr/>
        </p:nvCxnSpPr>
        <p:spPr>
          <a:xfrm>
            <a:off x="4673671" y="4394447"/>
            <a:ext cx="0" cy="467434"/>
          </a:xfrm>
          <a:prstGeom prst="straightConnector1">
            <a:avLst/>
          </a:prstGeom>
          <a:ln w="4762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364391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903BAEAF-BD12-4312-A326-0258D9C726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61872" y="365760"/>
            <a:ext cx="9692640" cy="85344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zh-TW" altLang="en-US" sz="3600" b="1" dirty="0"/>
              <a:t>垂直校正法</a:t>
            </a:r>
            <a:endParaRPr lang="en-US" altLang="zh-TW" sz="3600" b="1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E192C90F-C3EE-41BF-A0BA-A8F7C88E3B9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61872" y="1435100"/>
            <a:ext cx="9692640" cy="4745037"/>
          </a:xfrm>
        </p:spPr>
        <p:txBody>
          <a:bodyPr>
            <a:normAutofit/>
          </a:bodyPr>
          <a:lstStyle/>
          <a:p>
            <a:r>
              <a:rPr lang="zh-TW" altLang="en-US" sz="2800" dirty="0"/>
              <a:t>此校正法以修正</a:t>
            </a:r>
            <a:r>
              <a:rPr lang="zh-TW" altLang="en-US" sz="2800" dirty="0">
                <a:solidFill>
                  <a:srgbClr val="FF0000"/>
                </a:solidFill>
              </a:rPr>
              <a:t>垂直線形變</a:t>
            </a:r>
            <a:r>
              <a:rPr lang="zh-TW" altLang="en-US" sz="2800" dirty="0"/>
              <a:t>為原則</a:t>
            </a:r>
            <a:endParaRPr lang="en-US" altLang="zh-TW" sz="2800" dirty="0"/>
          </a:p>
          <a:p>
            <a:r>
              <a:rPr lang="zh-TW" altLang="en-US" sz="2800" dirty="0"/>
              <a:t>須配合旋轉和位移</a:t>
            </a:r>
            <a:r>
              <a:rPr lang="en-US" altLang="zh-TW" sz="2800" dirty="0"/>
              <a:t>ROI</a:t>
            </a:r>
            <a:r>
              <a:rPr lang="zh-TW" altLang="en-US" sz="2800" dirty="0"/>
              <a:t>來達到任意區域形變校正</a:t>
            </a:r>
            <a:endParaRPr lang="en-US" altLang="zh-TW" sz="2800" dirty="0"/>
          </a:p>
        </p:txBody>
      </p:sp>
      <p:graphicFrame>
        <p:nvGraphicFramePr>
          <p:cNvPr id="13" name="表格 26">
            <a:extLst>
              <a:ext uri="{FF2B5EF4-FFF2-40B4-BE49-F238E27FC236}">
                <a16:creationId xmlns:a16="http://schemas.microsoft.com/office/drawing/2014/main" id="{1BE03A8C-6755-4D69-8CE4-9517BF07F444}"/>
              </a:ext>
            </a:extLst>
          </p:cNvPr>
          <p:cNvGraphicFramePr>
            <a:graphicFrameLocks noGrp="1"/>
          </p:cNvGraphicFramePr>
          <p:nvPr/>
        </p:nvGraphicFramePr>
        <p:xfrm>
          <a:off x="1597980" y="2742643"/>
          <a:ext cx="8362764" cy="4004386"/>
        </p:xfrm>
        <a:graphic>
          <a:graphicData uri="http://schemas.openxmlformats.org/drawingml/2006/table">
            <a:tbl>
              <a:tblPr firstRow="1" bandRow="1">
                <a:tableStyleId>{5DA37D80-6434-44D0-A028-1B22A696006F}</a:tableStyleId>
              </a:tblPr>
              <a:tblGrid>
                <a:gridCol w="2787588">
                  <a:extLst>
                    <a:ext uri="{9D8B030D-6E8A-4147-A177-3AD203B41FA5}">
                      <a16:colId xmlns:a16="http://schemas.microsoft.com/office/drawing/2014/main" val="3555755480"/>
                    </a:ext>
                  </a:extLst>
                </a:gridCol>
                <a:gridCol w="2787588">
                  <a:extLst>
                    <a:ext uri="{9D8B030D-6E8A-4147-A177-3AD203B41FA5}">
                      <a16:colId xmlns:a16="http://schemas.microsoft.com/office/drawing/2014/main" val="3517311290"/>
                    </a:ext>
                  </a:extLst>
                </a:gridCol>
                <a:gridCol w="2787588">
                  <a:extLst>
                    <a:ext uri="{9D8B030D-6E8A-4147-A177-3AD203B41FA5}">
                      <a16:colId xmlns:a16="http://schemas.microsoft.com/office/drawing/2014/main" val="3837547989"/>
                    </a:ext>
                  </a:extLst>
                </a:gridCol>
              </a:tblGrid>
              <a:tr h="787104">
                <a:tc>
                  <a:txBody>
                    <a:bodyPr/>
                    <a:lstStyle/>
                    <a:p>
                      <a:pPr algn="ctr"/>
                      <a:r>
                        <a:rPr lang="en-US" altLang="zh-TW" dirty="0"/>
                        <a:t>Origin</a:t>
                      </a:r>
                      <a:endParaRPr lang="zh-TW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8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Hemi Cylinder</a:t>
                      </a:r>
                      <a:endParaRPr lang="zh-TW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8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Equirectangular</a:t>
                      </a:r>
                      <a:endParaRPr lang="zh-TW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478150387"/>
                  </a:ext>
                </a:extLst>
              </a:tr>
              <a:tr h="1608641">
                <a:tc>
                  <a:txBody>
                    <a:bodyPr/>
                    <a:lstStyle/>
                    <a:p>
                      <a:pPr algn="ctr"/>
                      <a:endParaRPr lang="zh-TW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TW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TW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63856052"/>
                  </a:ext>
                </a:extLst>
              </a:tr>
              <a:tr h="1608641">
                <a:tc>
                  <a:txBody>
                    <a:bodyPr/>
                    <a:lstStyle/>
                    <a:p>
                      <a:pPr algn="ctr"/>
                      <a:endParaRPr lang="zh-TW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TW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TW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205219074"/>
                  </a:ext>
                </a:extLst>
              </a:tr>
            </a:tbl>
          </a:graphicData>
        </a:graphic>
      </p:graphicFrame>
      <p:pic>
        <p:nvPicPr>
          <p:cNvPr id="14" name="圖片 13" descr="一張含有 風扇, 握住, 傘, 坐 的圖片&#10;&#10;自動產生的描述">
            <a:extLst>
              <a:ext uri="{FF2B5EF4-FFF2-40B4-BE49-F238E27FC236}">
                <a16:creationId xmlns:a16="http://schemas.microsoft.com/office/drawing/2014/main" id="{71DA825D-F2CF-4E67-B400-32BD672DA3C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31256" y="3617597"/>
            <a:ext cx="1440000" cy="1440000"/>
          </a:xfrm>
          <a:prstGeom prst="rect">
            <a:avLst/>
          </a:prstGeom>
        </p:spPr>
      </p:pic>
      <p:pic>
        <p:nvPicPr>
          <p:cNvPr id="15" name="圖片 14" descr="一張含有 室內, 尋找, 相片, 風景 的圖片&#10;&#10;自動產生的描述">
            <a:extLst>
              <a:ext uri="{FF2B5EF4-FFF2-40B4-BE49-F238E27FC236}">
                <a16:creationId xmlns:a16="http://schemas.microsoft.com/office/drawing/2014/main" id="{C107221A-DD99-442D-AA4B-B6534031422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31256" y="5212551"/>
            <a:ext cx="1440000" cy="1440000"/>
          </a:xfrm>
          <a:prstGeom prst="rect">
            <a:avLst/>
          </a:prstGeom>
        </p:spPr>
      </p:pic>
      <p:pic>
        <p:nvPicPr>
          <p:cNvPr id="16" name="圖片 15" descr="一張含有 室內, 桌, 蛋糕, 盤 的圖片&#10;&#10;自動產生的描述">
            <a:extLst>
              <a:ext uri="{FF2B5EF4-FFF2-40B4-BE49-F238E27FC236}">
                <a16:creationId xmlns:a16="http://schemas.microsoft.com/office/drawing/2014/main" id="{4A210B45-0BDF-4DE8-9095-5DA3C9BE758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7468" y="5229186"/>
            <a:ext cx="1440000" cy="1440000"/>
          </a:xfrm>
          <a:prstGeom prst="rect">
            <a:avLst/>
          </a:prstGeom>
        </p:spPr>
      </p:pic>
      <p:pic>
        <p:nvPicPr>
          <p:cNvPr id="17" name="圖片 16" descr="一張含有 坐, 紅色, 椅子, 籃 的圖片&#10;&#10;自動產生的描述">
            <a:extLst>
              <a:ext uri="{FF2B5EF4-FFF2-40B4-BE49-F238E27FC236}">
                <a16:creationId xmlns:a16="http://schemas.microsoft.com/office/drawing/2014/main" id="{447627D2-B535-4B43-8700-977CF9CEFFB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7468" y="3617597"/>
            <a:ext cx="1440000" cy="1440000"/>
          </a:xfrm>
          <a:prstGeom prst="rect">
            <a:avLst/>
          </a:prstGeom>
        </p:spPr>
      </p:pic>
      <p:pic>
        <p:nvPicPr>
          <p:cNvPr id="18" name="圖片 17" descr="一張含有 室內, 桌, 掛, 廚房 的圖片&#10;&#10;自動產生的描述">
            <a:extLst>
              <a:ext uri="{FF2B5EF4-FFF2-40B4-BE49-F238E27FC236}">
                <a16:creationId xmlns:a16="http://schemas.microsoft.com/office/drawing/2014/main" id="{55F179A2-0BCA-431D-B726-573FE571DE1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59362" y="5218346"/>
            <a:ext cx="1440000" cy="1440000"/>
          </a:xfrm>
          <a:prstGeom prst="rect">
            <a:avLst/>
          </a:prstGeom>
        </p:spPr>
      </p:pic>
      <p:pic>
        <p:nvPicPr>
          <p:cNvPr id="19" name="圖片 18" descr="一張含有 建築物, 綠色, 塔 的圖片&#10;&#10;自動產生的描述">
            <a:extLst>
              <a:ext uri="{FF2B5EF4-FFF2-40B4-BE49-F238E27FC236}">
                <a16:creationId xmlns:a16="http://schemas.microsoft.com/office/drawing/2014/main" id="{E0DF160A-57E2-488D-855B-97F53DDEE9D1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59362" y="3617597"/>
            <a:ext cx="1440000" cy="14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415481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圖片 9" descr="一張含有 室內, 桌, 掛, 廚房 的圖片&#10;&#10;自動產生的描述">
            <a:extLst>
              <a:ext uri="{FF2B5EF4-FFF2-40B4-BE49-F238E27FC236}">
                <a16:creationId xmlns:a16="http://schemas.microsoft.com/office/drawing/2014/main" id="{64590490-CD16-46D2-8AE4-BB84A7C2992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91427" y="5217510"/>
            <a:ext cx="1440000" cy="1440000"/>
          </a:xfrm>
          <a:prstGeom prst="rect">
            <a:avLst/>
          </a:prstGeom>
        </p:spPr>
      </p:pic>
      <p:pic>
        <p:nvPicPr>
          <p:cNvPr id="11" name="圖片 10" descr="一張含有 建築物, 綠色, 塔 的圖片&#10;&#10;自動產生的描述">
            <a:extLst>
              <a:ext uri="{FF2B5EF4-FFF2-40B4-BE49-F238E27FC236}">
                <a16:creationId xmlns:a16="http://schemas.microsoft.com/office/drawing/2014/main" id="{724D6FA6-FB8E-47D9-BD2B-5BB6FC331FA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1427" y="5235713"/>
            <a:ext cx="1440000" cy="1440000"/>
          </a:xfrm>
          <a:prstGeom prst="rect">
            <a:avLst/>
          </a:prstGeom>
        </p:spPr>
      </p:pic>
      <p:sp>
        <p:nvSpPr>
          <p:cNvPr id="2" name="標題 1">
            <a:extLst>
              <a:ext uri="{FF2B5EF4-FFF2-40B4-BE49-F238E27FC236}">
                <a16:creationId xmlns:a16="http://schemas.microsoft.com/office/drawing/2014/main" id="{903BAEAF-BD12-4312-A326-0258D9C726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61872" y="365760"/>
            <a:ext cx="9692640" cy="853440"/>
          </a:xfrm>
        </p:spPr>
        <p:txBody>
          <a:bodyPr>
            <a:normAutofit/>
          </a:bodyPr>
          <a:lstStyle/>
          <a:p>
            <a:r>
              <a:rPr lang="en-US" altLang="zh-TW" sz="3600" b="1" dirty="0"/>
              <a:t>4.</a:t>
            </a:r>
            <a:r>
              <a:rPr lang="zh-TW" altLang="en-US" sz="3600" b="1" dirty="0"/>
              <a:t> 中心校正法 </a:t>
            </a:r>
            <a:r>
              <a:rPr lang="en-US" altLang="zh-TW" sz="3600" b="1" dirty="0"/>
              <a:t>– </a:t>
            </a:r>
            <a:r>
              <a:rPr lang="en-US" altLang="zh-TW" sz="36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Hemi Cylinder</a:t>
            </a:r>
            <a:endParaRPr lang="zh-TW" altLang="en-US" sz="3600" b="1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E192C90F-C3EE-41BF-A0BA-A8F7C88E3B9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61872" y="1435100"/>
            <a:ext cx="9692640" cy="4745037"/>
          </a:xfrm>
        </p:spPr>
        <p:txBody>
          <a:bodyPr>
            <a:normAutofit/>
          </a:bodyPr>
          <a:lstStyle/>
          <a:p>
            <a:r>
              <a:rPr lang="zh-TW" altLang="en-US" sz="2800" b="1" dirty="0"/>
              <a:t>優點</a:t>
            </a:r>
            <a:r>
              <a:rPr lang="en-US" altLang="zh-TW" sz="2800" b="1" dirty="0"/>
              <a:t>:</a:t>
            </a:r>
            <a:r>
              <a:rPr lang="zh-TW" altLang="en-US" sz="2800" dirty="0"/>
              <a:t> 垂直形變可以得到有效校正結果</a:t>
            </a:r>
            <a:endParaRPr lang="en-US" altLang="zh-TW" sz="2800" dirty="0"/>
          </a:p>
          <a:p>
            <a:pPr marL="0" indent="0">
              <a:buNone/>
            </a:pPr>
            <a:r>
              <a:rPr lang="zh-TW" altLang="en-US" sz="2800" dirty="0"/>
              <a:t>           輸入影像</a:t>
            </a:r>
            <a:r>
              <a:rPr lang="zh-TW" altLang="en-US" sz="2800" dirty="0">
                <a:solidFill>
                  <a:srgbClr val="FF0000"/>
                </a:solidFill>
              </a:rPr>
              <a:t>不限於長寬</a:t>
            </a:r>
            <a:r>
              <a:rPr lang="en-US" altLang="zh-TW" sz="2800" dirty="0">
                <a:solidFill>
                  <a:srgbClr val="FF0000"/>
                </a:solidFill>
              </a:rPr>
              <a:t>1:1</a:t>
            </a:r>
            <a:r>
              <a:rPr lang="zh-TW" altLang="en-US" sz="2800" dirty="0">
                <a:solidFill>
                  <a:srgbClr val="FF0000"/>
                </a:solidFill>
              </a:rPr>
              <a:t>照片</a:t>
            </a:r>
            <a:endParaRPr lang="en-US" altLang="zh-TW" sz="2800" dirty="0">
              <a:solidFill>
                <a:srgbClr val="FF0000"/>
              </a:solidFill>
            </a:endParaRPr>
          </a:p>
          <a:p>
            <a:r>
              <a:rPr lang="zh-TW" altLang="en-US" sz="2800" b="1" dirty="0"/>
              <a:t>缺點</a:t>
            </a:r>
            <a:r>
              <a:rPr lang="en-US" altLang="zh-TW" sz="2800" b="1" dirty="0"/>
              <a:t>:</a:t>
            </a:r>
            <a:r>
              <a:rPr lang="zh-TW" altLang="en-US" sz="2800" dirty="0"/>
              <a:t> 上下長度會有被稍為拉長的現象 造成</a:t>
            </a:r>
            <a:r>
              <a:rPr lang="zh-TW" altLang="en-US" sz="2800" dirty="0">
                <a:solidFill>
                  <a:srgbClr val="FF0000"/>
                </a:solidFill>
              </a:rPr>
              <a:t>比例失真</a:t>
            </a:r>
            <a:endParaRPr lang="en-US" altLang="zh-TW" sz="2800" dirty="0">
              <a:solidFill>
                <a:srgbClr val="FF0000"/>
              </a:solidFill>
            </a:endParaRPr>
          </a:p>
        </p:txBody>
      </p:sp>
      <p:pic>
        <p:nvPicPr>
          <p:cNvPr id="16" name="圖片 15" descr="一張含有 風扇, 握住, 傘, 坐 的圖片&#10;&#10;自動產生的描述">
            <a:extLst>
              <a:ext uri="{FF2B5EF4-FFF2-40B4-BE49-F238E27FC236}">
                <a16:creationId xmlns:a16="http://schemas.microsoft.com/office/drawing/2014/main" id="{E89D7AEE-8C75-452E-AC9C-7AAE574931E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11427" y="5217094"/>
            <a:ext cx="1440000" cy="1440000"/>
          </a:xfrm>
          <a:prstGeom prst="rect">
            <a:avLst/>
          </a:prstGeom>
        </p:spPr>
      </p:pic>
      <p:pic>
        <p:nvPicPr>
          <p:cNvPr id="19" name="圖片 18" descr="一張含有 室內, 尋找, 相片, 風景 的圖片&#10;&#10;自動產生的描述">
            <a:extLst>
              <a:ext uri="{FF2B5EF4-FFF2-40B4-BE49-F238E27FC236}">
                <a16:creationId xmlns:a16="http://schemas.microsoft.com/office/drawing/2014/main" id="{20C48487-99CA-4E1D-B557-A4D23256134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31427" y="5217094"/>
            <a:ext cx="1440000" cy="1440000"/>
          </a:xfrm>
          <a:prstGeom prst="rect">
            <a:avLst/>
          </a:prstGeom>
        </p:spPr>
      </p:pic>
      <p:sp>
        <p:nvSpPr>
          <p:cNvPr id="4" name="箭號: 向右 3">
            <a:extLst>
              <a:ext uri="{FF2B5EF4-FFF2-40B4-BE49-F238E27FC236}">
                <a16:creationId xmlns:a16="http://schemas.microsoft.com/office/drawing/2014/main" id="{2145CAFE-F978-46B8-96E1-F04960CEF453}"/>
              </a:ext>
            </a:extLst>
          </p:cNvPr>
          <p:cNvSpPr/>
          <p:nvPr/>
        </p:nvSpPr>
        <p:spPr>
          <a:xfrm>
            <a:off x="3409025" y="5763979"/>
            <a:ext cx="408373" cy="346229"/>
          </a:xfrm>
          <a:prstGeom prst="rightArrow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22" name="箭號: 向右 21">
            <a:extLst>
              <a:ext uri="{FF2B5EF4-FFF2-40B4-BE49-F238E27FC236}">
                <a16:creationId xmlns:a16="http://schemas.microsoft.com/office/drawing/2014/main" id="{46EB69C7-39AF-4A2E-969B-50772D3D7249}"/>
              </a:ext>
            </a:extLst>
          </p:cNvPr>
          <p:cNvSpPr/>
          <p:nvPr/>
        </p:nvSpPr>
        <p:spPr>
          <a:xfrm>
            <a:off x="7727240" y="5767061"/>
            <a:ext cx="408373" cy="346229"/>
          </a:xfrm>
          <a:prstGeom prst="rightArrow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pic>
        <p:nvPicPr>
          <p:cNvPr id="12" name="圖片 11" descr="一張含有 個人, 相片, 室內, 擺姿勢 的圖片&#10;&#10;自動產生的描述">
            <a:extLst>
              <a:ext uri="{FF2B5EF4-FFF2-40B4-BE49-F238E27FC236}">
                <a16:creationId xmlns:a16="http://schemas.microsoft.com/office/drawing/2014/main" id="{9954EE89-E0F2-4406-8D2B-07B77C492E6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811" y="3428999"/>
            <a:ext cx="2340000" cy="1555851"/>
          </a:xfrm>
          <a:prstGeom prst="rect">
            <a:avLst/>
          </a:prstGeom>
        </p:spPr>
      </p:pic>
      <p:pic>
        <p:nvPicPr>
          <p:cNvPr id="13" name="圖片 12" descr="一張含有 鏡, 風景, 路面, 倒影 的圖片&#10;&#10;自動產生的描述">
            <a:extLst>
              <a:ext uri="{FF2B5EF4-FFF2-40B4-BE49-F238E27FC236}">
                <a16:creationId xmlns:a16="http://schemas.microsoft.com/office/drawing/2014/main" id="{A2BAB732-10A4-4AF4-8482-47415F573E83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23740" y="3548799"/>
            <a:ext cx="2340000" cy="1316250"/>
          </a:xfrm>
          <a:prstGeom prst="rect">
            <a:avLst/>
          </a:prstGeom>
        </p:spPr>
      </p:pic>
      <p:pic>
        <p:nvPicPr>
          <p:cNvPr id="14" name="圖片 13" descr="一張含有 個人, 直立的, 室內, 團體 的圖片&#10;&#10;自動產生的描述">
            <a:extLst>
              <a:ext uri="{FF2B5EF4-FFF2-40B4-BE49-F238E27FC236}">
                <a16:creationId xmlns:a16="http://schemas.microsoft.com/office/drawing/2014/main" id="{9D60B62F-39FA-4567-B02C-00C6D0F7ACEC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2969" y="3428999"/>
            <a:ext cx="2340000" cy="1555851"/>
          </a:xfrm>
          <a:prstGeom prst="rect">
            <a:avLst/>
          </a:prstGeom>
        </p:spPr>
      </p:pic>
      <p:pic>
        <p:nvPicPr>
          <p:cNvPr id="15" name="圖片 14" descr="一張含有 室外, 景色, 路面, 騎馬 的圖片&#10;&#10;自動產生的描述">
            <a:extLst>
              <a:ext uri="{FF2B5EF4-FFF2-40B4-BE49-F238E27FC236}">
                <a16:creationId xmlns:a16="http://schemas.microsoft.com/office/drawing/2014/main" id="{A35334FF-3B46-4B9C-9137-9B4801F4ABFE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89898" y="3548799"/>
            <a:ext cx="2340000" cy="1316250"/>
          </a:xfrm>
          <a:prstGeom prst="rect">
            <a:avLst/>
          </a:prstGeom>
        </p:spPr>
      </p:pic>
      <p:sp>
        <p:nvSpPr>
          <p:cNvPr id="21" name="箭號: 向右 20">
            <a:extLst>
              <a:ext uri="{FF2B5EF4-FFF2-40B4-BE49-F238E27FC236}">
                <a16:creationId xmlns:a16="http://schemas.microsoft.com/office/drawing/2014/main" id="{61F3D768-C413-489E-A9CC-6518E394C8E7}"/>
              </a:ext>
            </a:extLst>
          </p:cNvPr>
          <p:cNvSpPr/>
          <p:nvPr/>
        </p:nvSpPr>
        <p:spPr>
          <a:xfrm>
            <a:off x="2788002" y="4033809"/>
            <a:ext cx="408373" cy="346229"/>
          </a:xfrm>
          <a:prstGeom prst="rightArrow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24" name="箭號: 向右 23">
            <a:extLst>
              <a:ext uri="{FF2B5EF4-FFF2-40B4-BE49-F238E27FC236}">
                <a16:creationId xmlns:a16="http://schemas.microsoft.com/office/drawing/2014/main" id="{CA4A0EFA-492E-421F-9440-B6CA72330154}"/>
              </a:ext>
            </a:extLst>
          </p:cNvPr>
          <p:cNvSpPr/>
          <p:nvPr/>
        </p:nvSpPr>
        <p:spPr>
          <a:xfrm>
            <a:off x="8322632" y="4033809"/>
            <a:ext cx="408373" cy="346229"/>
          </a:xfrm>
          <a:prstGeom prst="rightArrow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10609293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圖片 16" descr="一張含有 室內, 桌, 蛋糕, 盤 的圖片&#10;&#10;自動產生的描述">
            <a:extLst>
              <a:ext uri="{FF2B5EF4-FFF2-40B4-BE49-F238E27FC236}">
                <a16:creationId xmlns:a16="http://schemas.microsoft.com/office/drawing/2014/main" id="{EBFA5F7C-B746-449E-B838-EB129265977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6937" y="3982900"/>
            <a:ext cx="1440000" cy="1440000"/>
          </a:xfrm>
          <a:prstGeom prst="rect">
            <a:avLst/>
          </a:prstGeom>
        </p:spPr>
      </p:pic>
      <p:pic>
        <p:nvPicPr>
          <p:cNvPr id="18" name="圖片 17" descr="一張含有 坐, 紅色, 椅子, 籃 的圖片&#10;&#10;自動產生的描述">
            <a:extLst>
              <a:ext uri="{FF2B5EF4-FFF2-40B4-BE49-F238E27FC236}">
                <a16:creationId xmlns:a16="http://schemas.microsoft.com/office/drawing/2014/main" id="{2B37B79B-4543-4179-955A-0E34BFE5CDD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06938" y="3984104"/>
            <a:ext cx="1440000" cy="1440000"/>
          </a:xfrm>
          <a:prstGeom prst="rect">
            <a:avLst/>
          </a:prstGeom>
        </p:spPr>
      </p:pic>
      <p:sp>
        <p:nvSpPr>
          <p:cNvPr id="2" name="標題 1">
            <a:extLst>
              <a:ext uri="{FF2B5EF4-FFF2-40B4-BE49-F238E27FC236}">
                <a16:creationId xmlns:a16="http://schemas.microsoft.com/office/drawing/2014/main" id="{903BAEAF-BD12-4312-A326-0258D9C726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61872" y="365760"/>
            <a:ext cx="9692640" cy="853440"/>
          </a:xfrm>
        </p:spPr>
        <p:txBody>
          <a:bodyPr>
            <a:normAutofit/>
          </a:bodyPr>
          <a:lstStyle/>
          <a:p>
            <a:r>
              <a:rPr lang="en-US" altLang="zh-TW" sz="3600" b="1" dirty="0"/>
              <a:t>5.</a:t>
            </a:r>
            <a:r>
              <a:rPr lang="zh-TW" altLang="en-US" sz="3600" b="1" dirty="0"/>
              <a:t> 中心校正法 </a:t>
            </a:r>
            <a:r>
              <a:rPr lang="en-US" altLang="zh-TW" sz="3600" b="1" dirty="0"/>
              <a:t>– </a:t>
            </a:r>
            <a:r>
              <a:rPr lang="en-US" altLang="zh-TW" sz="36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Equirectangular</a:t>
            </a:r>
            <a:endParaRPr lang="zh-TW" altLang="en-US" sz="3600" b="1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E192C90F-C3EE-41BF-A0BA-A8F7C88E3B9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61872" y="1435100"/>
            <a:ext cx="9692640" cy="4745037"/>
          </a:xfrm>
        </p:spPr>
        <p:txBody>
          <a:bodyPr>
            <a:normAutofit/>
          </a:bodyPr>
          <a:lstStyle/>
          <a:p>
            <a:r>
              <a:rPr lang="zh-TW" altLang="en-US" sz="2800" b="1" dirty="0"/>
              <a:t>優點</a:t>
            </a:r>
            <a:r>
              <a:rPr lang="en-US" altLang="zh-TW" sz="2800" b="1" dirty="0"/>
              <a:t>:</a:t>
            </a:r>
            <a:r>
              <a:rPr lang="zh-TW" altLang="en-US" sz="2800" dirty="0"/>
              <a:t> 垂直形變可以得到有效校正結果</a:t>
            </a:r>
            <a:endParaRPr lang="en-US" altLang="zh-TW" sz="2800" dirty="0"/>
          </a:p>
          <a:p>
            <a:pPr marL="0" indent="0">
              <a:buNone/>
            </a:pPr>
            <a:r>
              <a:rPr lang="zh-TW" altLang="en-US" sz="2800" dirty="0"/>
              <a:t>           廣為應用於</a:t>
            </a:r>
            <a:r>
              <a:rPr lang="en-US" altLang="zh-TW" sz="2800" dirty="0"/>
              <a:t>360</a:t>
            </a:r>
            <a:r>
              <a:rPr lang="zh-TW" altLang="en-US" sz="2800" dirty="0"/>
              <a:t>全景魚眼的方法</a:t>
            </a:r>
            <a:endParaRPr lang="en-US" altLang="zh-TW" sz="2800" dirty="0">
              <a:solidFill>
                <a:srgbClr val="FF0000"/>
              </a:solidFill>
            </a:endParaRPr>
          </a:p>
          <a:p>
            <a:r>
              <a:rPr lang="zh-TW" altLang="en-US" sz="2800" b="1" dirty="0"/>
              <a:t>缺點</a:t>
            </a:r>
            <a:r>
              <a:rPr lang="en-US" altLang="zh-TW" sz="2800" b="1" dirty="0"/>
              <a:t>:</a:t>
            </a:r>
            <a:r>
              <a:rPr lang="zh-TW" altLang="en-US" sz="2800" dirty="0"/>
              <a:t> 需要相機</a:t>
            </a:r>
            <a:r>
              <a:rPr lang="en-US" altLang="zh-TW" sz="2800" dirty="0">
                <a:solidFill>
                  <a:srgbClr val="FF0000"/>
                </a:solidFill>
              </a:rPr>
              <a:t>FOV</a:t>
            </a:r>
            <a:r>
              <a:rPr lang="zh-TW" altLang="en-US" sz="2800" dirty="0">
                <a:solidFill>
                  <a:srgbClr val="FF0000"/>
                </a:solidFill>
              </a:rPr>
              <a:t>當參數</a:t>
            </a:r>
            <a:r>
              <a:rPr lang="zh-TW" altLang="en-US" sz="2800" dirty="0"/>
              <a:t> 否則比例會失真</a:t>
            </a:r>
            <a:endParaRPr lang="en-US" altLang="zh-TW" sz="2800" dirty="0">
              <a:solidFill>
                <a:srgbClr val="FF0000"/>
              </a:solidFill>
            </a:endParaRPr>
          </a:p>
        </p:txBody>
      </p:sp>
      <p:pic>
        <p:nvPicPr>
          <p:cNvPr id="16" name="圖片 15" descr="一張含有 風扇, 握住, 傘, 坐 的圖片&#10;&#10;自動產生的描述">
            <a:extLst>
              <a:ext uri="{FF2B5EF4-FFF2-40B4-BE49-F238E27FC236}">
                <a16:creationId xmlns:a16="http://schemas.microsoft.com/office/drawing/2014/main" id="{E89D7AEE-8C75-452E-AC9C-7AAE574931E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6938" y="3984105"/>
            <a:ext cx="1440000" cy="1440000"/>
          </a:xfrm>
          <a:prstGeom prst="rect">
            <a:avLst/>
          </a:prstGeom>
        </p:spPr>
      </p:pic>
      <p:pic>
        <p:nvPicPr>
          <p:cNvPr id="19" name="圖片 18" descr="一張含有 室內, 尋找, 相片, 風景 的圖片&#10;&#10;自動產生的描述">
            <a:extLst>
              <a:ext uri="{FF2B5EF4-FFF2-40B4-BE49-F238E27FC236}">
                <a16:creationId xmlns:a16="http://schemas.microsoft.com/office/drawing/2014/main" id="{20C48487-99CA-4E1D-B557-A4D23256134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6938" y="3984105"/>
            <a:ext cx="1440000" cy="1440000"/>
          </a:xfrm>
          <a:prstGeom prst="rect">
            <a:avLst/>
          </a:prstGeom>
        </p:spPr>
      </p:pic>
      <p:sp>
        <p:nvSpPr>
          <p:cNvPr id="4" name="箭號: 向右 3">
            <a:extLst>
              <a:ext uri="{FF2B5EF4-FFF2-40B4-BE49-F238E27FC236}">
                <a16:creationId xmlns:a16="http://schemas.microsoft.com/office/drawing/2014/main" id="{2145CAFE-F978-46B8-96E1-F04960CEF453}"/>
              </a:ext>
            </a:extLst>
          </p:cNvPr>
          <p:cNvSpPr/>
          <p:nvPr/>
        </p:nvSpPr>
        <p:spPr>
          <a:xfrm>
            <a:off x="3444536" y="4530990"/>
            <a:ext cx="408373" cy="346229"/>
          </a:xfrm>
          <a:prstGeom prst="rightArrow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22" name="箭號: 向右 21">
            <a:extLst>
              <a:ext uri="{FF2B5EF4-FFF2-40B4-BE49-F238E27FC236}">
                <a16:creationId xmlns:a16="http://schemas.microsoft.com/office/drawing/2014/main" id="{46EB69C7-39AF-4A2E-969B-50772D3D7249}"/>
              </a:ext>
            </a:extLst>
          </p:cNvPr>
          <p:cNvSpPr/>
          <p:nvPr/>
        </p:nvSpPr>
        <p:spPr>
          <a:xfrm>
            <a:off x="7762751" y="4534072"/>
            <a:ext cx="408373" cy="346229"/>
          </a:xfrm>
          <a:prstGeom prst="rightArrow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859250091"/>
      </p:ext>
    </p:extLst>
  </p:cSld>
  <p:clrMapOvr>
    <a:masterClrMapping/>
  </p:clrMapOvr>
</p:sld>
</file>

<file path=ppt/theme/theme1.xml><?xml version="1.0" encoding="utf-8"?>
<a:theme xmlns:a="http://schemas.openxmlformats.org/drawingml/2006/main" name="HDOfficeLightV0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視圖">
  <a:themeElements>
    <a:clrScheme name="視圖">
      <a:dk1>
        <a:srgbClr val="000000"/>
      </a:dk1>
      <a:lt1>
        <a:srgbClr val="FFFFFF"/>
      </a:lt1>
      <a:dk2>
        <a:srgbClr val="46464A"/>
      </a:dk2>
      <a:lt2>
        <a:srgbClr val="D6D3CC"/>
      </a:lt2>
      <a:accent1>
        <a:srgbClr val="6F6F74"/>
      </a:accent1>
      <a:accent2>
        <a:srgbClr val="92A9B9"/>
      </a:accent2>
      <a:accent3>
        <a:srgbClr val="A7B789"/>
      </a:accent3>
      <a:accent4>
        <a:srgbClr val="B9A489"/>
      </a:accent4>
      <a:accent5>
        <a:srgbClr val="8D6374"/>
      </a:accent5>
      <a:accent6>
        <a:srgbClr val="9B7362"/>
      </a:accent6>
      <a:hlink>
        <a:srgbClr val="67AABF"/>
      </a:hlink>
      <a:folHlink>
        <a:srgbClr val="ABAFA5"/>
      </a:folHlink>
    </a:clrScheme>
    <a:fontScheme name="視圖">
      <a:majorFont>
        <a:latin typeface="Century Schoolbook" panose="020406040505050203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Schoolbook" panose="020406040505050203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視圖">
      <a:fillStyleLst>
        <a:solidFill>
          <a:schemeClr val="phClr"/>
        </a:solidFill>
        <a:solidFill>
          <a:schemeClr val="phClr">
            <a:tint val="60000"/>
            <a:satMod val="120000"/>
          </a:schemeClr>
        </a:solidFill>
        <a:solidFill>
          <a:schemeClr val="phClr">
            <a:shade val="75000"/>
            <a:satMod val="16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3970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95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5240" dir="5400000" algn="tl" rotWithShape="0">
              <a:srgbClr val="000000">
                <a:alpha val="7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9525" prstMaterial="flat">
            <a:bevelT w="0" h="0" prst="coolSlant"/>
            <a:contourClr>
              <a:schemeClr val="phClr">
                <a:shade val="35000"/>
                <a:satMod val="130000"/>
              </a:schemeClr>
            </a:contourClr>
          </a:sp3d>
        </a:effectStyle>
        <a:effectStyle>
          <a:effectLst>
            <a:outerShdw blurRad="76200" dist="25400" dir="5400000" algn="tl" rotWithShape="0">
              <a:srgbClr val="000000">
                <a:alpha val="5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9050" prstMaterial="flat">
            <a:bevelT w="0" h="0" prst="coolSlant"/>
            <a:contourClr>
              <a:schemeClr val="phClr">
                <a:shade val="25000"/>
                <a:satMod val="14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4000"/>
                <a:shade val="98000"/>
                <a:satMod val="130000"/>
                <a:lumMod val="102000"/>
              </a:schemeClr>
            </a:gs>
            <a:gs pos="100000">
              <a:schemeClr val="phClr">
                <a:tint val="98000"/>
                <a:shade val="78000"/>
                <a:satMod val="14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>
    <a:lnDef>
      <a:spPr>
        <a:ln>
          <a:tailEnd type="triangl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View" id="{BA0EB5A6-F2D4-4F82-977B-64ADEE4A2A69}" vid="{3969A8A2-35DB-4E3B-8885-16FD20568674}"/>
    </a:ext>
  </a:extLst>
</a:theme>
</file>

<file path=ppt/theme/theme3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TM02892315[[fn=絲縷]]</Template>
  <TotalTime>4008</TotalTime>
  <Words>819</Words>
  <Application>Microsoft Office PowerPoint</Application>
  <PresentationFormat>寬螢幕</PresentationFormat>
  <Paragraphs>108</Paragraphs>
  <Slides>21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5</vt:i4>
      </vt:variant>
      <vt:variant>
        <vt:lpstr>佈景主題</vt:lpstr>
      </vt:variant>
      <vt:variant>
        <vt:i4>2</vt:i4>
      </vt:variant>
      <vt:variant>
        <vt:lpstr>投影片標題</vt:lpstr>
      </vt:variant>
      <vt:variant>
        <vt:i4>21</vt:i4>
      </vt:variant>
    </vt:vector>
  </HeadingPairs>
  <TitlesOfParts>
    <vt:vector size="28" baseType="lpstr">
      <vt:lpstr>Arial</vt:lpstr>
      <vt:lpstr>Calibri</vt:lpstr>
      <vt:lpstr>Calibri Light</vt:lpstr>
      <vt:lpstr>Century Schoolbook</vt:lpstr>
      <vt:lpstr>Wingdings 2</vt:lpstr>
      <vt:lpstr>HDOfficeLightV0</vt:lpstr>
      <vt:lpstr>視圖</vt:lpstr>
      <vt:lpstr>魚眼校正</vt:lpstr>
      <vt:lpstr>簡介</vt:lpstr>
      <vt:lpstr>中心校正法</vt:lpstr>
      <vt:lpstr>1. 中心校正法 – Lens Calibration</vt:lpstr>
      <vt:lpstr>2. 中心校正法 – Double Longitude</vt:lpstr>
      <vt:lpstr>3. 中心校正法 – Bidirectional Longitude</vt:lpstr>
      <vt:lpstr>垂直校正法</vt:lpstr>
      <vt:lpstr>4. 中心校正法 – Hemi Cylinder</vt:lpstr>
      <vt:lpstr>5. 中心校正法 – Equirectangular</vt:lpstr>
      <vt:lpstr>垂直校正法 – 任意區域校正方法</vt:lpstr>
      <vt:lpstr>垂直校正法 – 任意區域校正方法</vt:lpstr>
      <vt:lpstr>垂直校正法 – 任意區域校正方法</vt:lpstr>
      <vt:lpstr>垂直校正法 – 任意區域校正方法</vt:lpstr>
      <vt:lpstr>其他校正法</vt:lpstr>
      <vt:lpstr>6. 其他校正法 - Panoramic</vt:lpstr>
      <vt:lpstr>7. 其他校正法 - 3D Perspective</vt:lpstr>
      <vt:lpstr>8. 其他校正法 - Equirectangular to Perspective</vt:lpstr>
      <vt:lpstr>8. 其他校正法 - Equirectangular to Perspective</vt:lpstr>
      <vt:lpstr>8. 其他校正法 - Equirectangular to Perspective</vt:lpstr>
      <vt:lpstr>8. 其他校正法 - Equirectangular to Perspective</vt:lpstr>
      <vt:lpstr>8. 其他校正法 - Equirectangular to Perspective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Image Rectification Experiments</dc:title>
  <dc:creator>Joey Wang</dc:creator>
  <cp:lastModifiedBy>Joey Wang</cp:lastModifiedBy>
  <cp:revision>822</cp:revision>
  <dcterms:created xsi:type="dcterms:W3CDTF">2019-09-11T01:29:42Z</dcterms:created>
  <dcterms:modified xsi:type="dcterms:W3CDTF">2021-02-05T02:13:16Z</dcterms:modified>
</cp:coreProperties>
</file>